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5" r:id="rId3"/>
    <p:sldId id="311" r:id="rId4"/>
    <p:sldId id="266" r:id="rId5"/>
    <p:sldId id="341" r:id="rId6"/>
    <p:sldId id="342" r:id="rId7"/>
    <p:sldId id="282" r:id="rId8"/>
    <p:sldId id="333" r:id="rId9"/>
    <p:sldId id="307" r:id="rId10"/>
    <p:sldId id="334" r:id="rId11"/>
    <p:sldId id="335" r:id="rId12"/>
    <p:sldId id="338" r:id="rId13"/>
    <p:sldId id="339" r:id="rId14"/>
    <p:sldId id="343" r:id="rId15"/>
    <p:sldId id="337" r:id="rId16"/>
    <p:sldId id="316" r:id="rId17"/>
  </p:sldIdLst>
  <p:sldSz cx="9144000" cy="6858000" type="screen4x3"/>
  <p:notesSz cx="6858000" cy="9144000"/>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76" autoAdjust="0"/>
  </p:normalViewPr>
  <p:slideViewPr>
    <p:cSldViewPr>
      <p:cViewPr varScale="1">
        <p:scale>
          <a:sx n="87" d="100"/>
          <a:sy n="87" d="100"/>
        </p:scale>
        <p:origin x="-1050" y="-8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i-FI"/>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i-FI"/>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i-FI"/>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BDC7672-EA69-4F7F-AE74-B20A1F43D1C5}" type="slidenum">
              <a:rPr lang="fi-FI"/>
              <a:pPr/>
              <a:t>‹#›</a:t>
            </a:fld>
            <a:endParaRPr lang="fi-FI"/>
          </a:p>
        </p:txBody>
      </p:sp>
    </p:spTree>
    <p:extLst>
      <p:ext uri="{BB962C8B-B14F-4D97-AF65-F5344CB8AC3E}">
        <p14:creationId xmlns:p14="http://schemas.microsoft.com/office/powerpoint/2010/main" val="29864929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99E63-7188-441E-9918-B1035272BA84}" type="slidenum">
              <a:rPr lang="fi-FI"/>
              <a:pPr/>
              <a:t>1</a:t>
            </a:fld>
            <a:endParaRPr lang="fi-FI"/>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39AEE-3DA5-4B11-81A2-A1F08A376C46}" type="slidenum">
              <a:rPr lang="en-GB"/>
              <a:pPr/>
              <a:t>13</a:t>
            </a:fld>
            <a:endParaRPr lang="en-GB"/>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EB322-BD2C-45FB-9B8A-83D5392D7A3D}" type="slidenum">
              <a:rPr lang="en-GB"/>
              <a:pPr/>
              <a:t>2</a:t>
            </a:fld>
            <a:endParaRPr lang="en-GB"/>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fi-F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6F4A4-DC3F-4F43-8CC5-8D7037509819}" type="slidenum">
              <a:rPr lang="en-GB"/>
              <a:pPr/>
              <a:t>3</a:t>
            </a:fld>
            <a:endParaRPr lang="en-GB"/>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6F4A4-DC3F-4F43-8CC5-8D7037509819}" type="slidenum">
              <a:rPr lang="en-GB"/>
              <a:pPr/>
              <a:t>4</a:t>
            </a:fld>
            <a:endParaRPr lang="en-GB"/>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6BCB86-5289-4C94-9CE7-BBF9AD72C0A5}" type="slidenum">
              <a:rPr lang="en-GB"/>
              <a:pPr/>
              <a:t>7</a:t>
            </a:fld>
            <a:endParaRPr lang="en-GB"/>
          </a:p>
        </p:txBody>
      </p:sp>
      <p:sp>
        <p:nvSpPr>
          <p:cNvPr id="560130" name="Rectangle 2"/>
          <p:cNvSpPr>
            <a:spLocks noGrp="1" noRot="1" noChangeAspect="1" noChangeArrowheads="1" noTextEdit="1"/>
          </p:cNvSpPr>
          <p:nvPr>
            <p:ph type="sldImg"/>
          </p:nvPr>
        </p:nvSpPr>
        <p:spPr>
          <a:ln/>
        </p:spPr>
      </p:sp>
      <p:sp>
        <p:nvSpPr>
          <p:cNvPr id="560131" name="Rectangle 3"/>
          <p:cNvSpPr>
            <a:spLocks noGrp="1" noChangeArrowheads="1"/>
          </p:cNvSpPr>
          <p:nvPr>
            <p:ph type="body" idx="1"/>
          </p:nvPr>
        </p:nvSpPr>
        <p:spPr/>
        <p:txBody>
          <a:bodyPr/>
          <a:lstStyle/>
          <a:p>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9A913-BE8E-4228-941D-53D12F6E0732}" type="slidenum">
              <a:rPr lang="en-GB"/>
              <a:pPr/>
              <a:t>8</a:t>
            </a:fld>
            <a:endParaRPr lang="en-GB"/>
          </a:p>
        </p:txBody>
      </p:sp>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1040C6-6CAB-4BAC-AAFB-007847819A09}" type="slidenum">
              <a:rPr lang="en-GB"/>
              <a:pPr/>
              <a:t>9</a:t>
            </a:fld>
            <a:endParaRPr lang="en-GB"/>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13DF1-C2F4-4ECC-BBB6-56011C416D9F}" type="slidenum">
              <a:rPr lang="en-GB"/>
              <a:pPr/>
              <a:t>10</a:t>
            </a:fld>
            <a:endParaRPr lang="en-GB"/>
          </a:p>
        </p:txBody>
      </p:sp>
      <p:sp>
        <p:nvSpPr>
          <p:cNvPr id="552962" name="Rectangle 2"/>
          <p:cNvSpPr>
            <a:spLocks noGrp="1" noRot="1" noChangeAspect="1" noChangeArrowheads="1" noTextEdit="1"/>
          </p:cNvSpPr>
          <p:nvPr>
            <p:ph type="sldImg"/>
          </p:nvPr>
        </p:nvSpPr>
        <p:spPr>
          <a:ln/>
        </p:spPr>
      </p:sp>
      <p:sp>
        <p:nvSpPr>
          <p:cNvPr id="552963" name="Rectangle 3"/>
          <p:cNvSpPr>
            <a:spLocks noGrp="1" noChangeArrowheads="1"/>
          </p:cNvSpPr>
          <p:nvPr>
            <p:ph type="body" idx="1"/>
          </p:nvPr>
        </p:nvSpPr>
        <p:spPr/>
        <p:txBody>
          <a:bodyPr/>
          <a:lstStyle/>
          <a:p>
            <a:endParaRPr lang="fi-F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C88783-4923-4921-A3C1-972F86578B93}" type="slidenum">
              <a:rPr lang="en-GB"/>
              <a:pPr/>
              <a:t>11</a:t>
            </a:fld>
            <a:endParaRPr lang="en-GB"/>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A0066C5-4AB7-4D2E-9D1B-F8775F378A1D}"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E1B247F1-0379-46F1-A1AA-258CC9F0E2F3}"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922A4E4-E391-4042-8053-078CA03C5134}" type="slidenum">
              <a:rPr lang="fi-FI" smtClean="0"/>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27EBFCD-9F21-4DCB-8AF6-4BB6465442EB}" type="slidenum">
              <a:rPr lang="fi-FI" smtClean="0"/>
              <a:pPr/>
              <a:t>‹#›</a:t>
            </a:fld>
            <a:endParaRPr lang="fi-F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77825"/>
            <a:ext cx="7924800" cy="685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09600" y="1524000"/>
            <a:ext cx="7924800" cy="4876800"/>
          </a:xfrm>
        </p:spPr>
        <p:txBody>
          <a:bodyPr/>
          <a:lstStyle/>
          <a:p>
            <a:endParaRPr lang="en-GB"/>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6C2F4B8-2830-4F20-BCFB-1EBEAFE8A8BD}"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lstStyle/>
          <a:p>
            <a:r>
              <a:rPr lang="en-US" smtClean="0"/>
              <a:t>Click to edit Master title style</a:t>
            </a:r>
            <a:endParaRPr lang="en-GB"/>
          </a:p>
        </p:txBody>
      </p:sp>
      <p:sp>
        <p:nvSpPr>
          <p:cNvPr id="3" name="Content Placeholder 2"/>
          <p:cNvSpPr>
            <a:spLocks noGrp="1"/>
          </p:cNvSpPr>
          <p:nvPr>
            <p:ph idx="1"/>
          </p:nvPr>
        </p:nvSpPr>
        <p:spPr>
          <a:xfrm>
            <a:off x="457200" y="928670"/>
            <a:ext cx="8229600" cy="5715039"/>
          </a:xfrm>
        </p:spPr>
        <p:txBody>
          <a:bodyPr/>
          <a:lstStyle>
            <a:lvl1pPr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B10460D-E300-42F3-826F-4C4A6A46AAC0}"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E087C8E0-F19B-4E98-88A3-EAF847D512D0}"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3258B78A-6DEB-41AB-8D36-5C07C3502EF2}"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1E7EB5A-BECD-4998-A61E-FD514C38153F}"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06040B2-4CD0-4D26-B692-4E2B9EF0945A}"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3C51DAD-060F-4EDA-A14D-1E6E7E6822DF}"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92351-6F0E-4CB0-BE55-79E749694E14}"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cademic.research.microsoft.com/" TargetMode="External"/><Relationship Id="rId2" Type="http://schemas.openxmlformats.org/officeDocument/2006/relationships/hyperlink" Target="http://scholar.google.com/" TargetMode="External"/><Relationship Id="rId1" Type="http://schemas.openxmlformats.org/officeDocument/2006/relationships/slideLayout" Target="../slideLayouts/slideLayout2.xml"/><Relationship Id="rId6" Type="http://schemas.openxmlformats.org/officeDocument/2006/relationships/hyperlink" Target="http://www.nelliportaali.fi/" TargetMode="External"/><Relationship Id="rId5" Type="http://schemas.openxmlformats.org/officeDocument/2006/relationships/hyperlink" Target="http://ieeexplore.ieee.org/" TargetMode="External"/><Relationship Id="rId4" Type="http://schemas.openxmlformats.org/officeDocument/2006/relationships/hyperlink" Target="http://dl.acm.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T-110.5290@tkk.f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oppa.aalto.fi/noppa/kurssi/t-110.5291/topic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oppa.aalto.fi/noppa/kurssi/t-110.5291/detailed_schedul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t-110.5291@tkk.f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2738735"/>
          </a:xfrm>
        </p:spPr>
        <p:txBody>
          <a:bodyPr>
            <a:normAutofit fontScale="90000"/>
          </a:bodyPr>
          <a:lstStyle/>
          <a:p>
            <a:r>
              <a:rPr lang="en-US" noProof="0" dirty="0" smtClean="0"/>
              <a:t>T-110.5291</a:t>
            </a:r>
            <a:br>
              <a:rPr lang="en-US" noProof="0" dirty="0" smtClean="0"/>
            </a:br>
            <a:r>
              <a:rPr lang="en-US" noProof="0" dirty="0" smtClean="0">
                <a:solidFill>
                  <a:schemeClr val="accent5">
                    <a:lumMod val="75000"/>
                  </a:schemeClr>
                </a:solidFill>
              </a:rPr>
              <a:t>Seminar on Network Security</a:t>
            </a:r>
            <a:br>
              <a:rPr lang="en-US" noProof="0" dirty="0" smtClean="0">
                <a:solidFill>
                  <a:schemeClr val="accent5">
                    <a:lumMod val="75000"/>
                  </a:schemeClr>
                </a:solidFill>
              </a:rPr>
            </a:br>
            <a:r>
              <a:rPr lang="en-US" noProof="0" dirty="0" smtClean="0"/>
              <a:t>2013</a:t>
            </a:r>
            <a:br>
              <a:rPr lang="en-US" noProof="0" dirty="0" smtClean="0"/>
            </a:br>
            <a:r>
              <a:rPr lang="en-US" sz="3600" dirty="0"/>
              <a:t/>
            </a:r>
            <a:br>
              <a:rPr lang="en-US" sz="3600" dirty="0"/>
            </a:br>
            <a:r>
              <a:rPr lang="en-US" sz="3600" dirty="0" smtClean="0"/>
              <a:t>Tuomas Aura</a:t>
            </a:r>
            <a:br>
              <a:rPr lang="en-US" sz="3600" dirty="0" smtClean="0"/>
            </a:br>
            <a:r>
              <a:rPr lang="en-US" sz="3600" dirty="0" smtClean="0"/>
              <a:t>Sandeep Tamrakar</a:t>
            </a:r>
            <a:endParaRPr lang="en-US" noProof="0" dirty="0"/>
          </a:p>
        </p:txBody>
      </p:sp>
      <p:sp>
        <p:nvSpPr>
          <p:cNvPr id="2051" name="Rectangle 3"/>
          <p:cNvSpPr>
            <a:spLocks noGrp="1" noChangeArrowheads="1"/>
          </p:cNvSpPr>
          <p:nvPr>
            <p:ph type="subTitle" idx="1"/>
          </p:nvPr>
        </p:nvSpPr>
        <p:spPr/>
        <p:txBody>
          <a:bodyPr/>
          <a:lstStyle/>
          <a:p>
            <a:endParaRPr lang="en-US" noProof="0" dirty="0" smtClean="0"/>
          </a:p>
          <a:p>
            <a:endParaRPr lang="en-US"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r>
              <a:rPr lang="en-US" noProof="0" dirty="0" smtClean="0"/>
              <a:t>First draft </a:t>
            </a:r>
            <a:r>
              <a:rPr lang="en-US" noProof="0" dirty="0" smtClean="0"/>
              <a:t>(3.10</a:t>
            </a:r>
            <a:r>
              <a:rPr lang="en-US" noProof="0" dirty="0" smtClean="0"/>
              <a:t>.)</a:t>
            </a:r>
            <a:endParaRPr lang="en-US" noProof="0" dirty="0"/>
          </a:p>
        </p:txBody>
      </p:sp>
      <p:sp>
        <p:nvSpPr>
          <p:cNvPr id="495619" name="Rectangle 3"/>
          <p:cNvSpPr>
            <a:spLocks noGrp="1" noChangeArrowheads="1"/>
          </p:cNvSpPr>
          <p:nvPr>
            <p:ph type="body" idx="1"/>
          </p:nvPr>
        </p:nvSpPr>
        <p:spPr/>
        <p:txBody>
          <a:bodyPr>
            <a:normAutofit/>
          </a:bodyPr>
          <a:lstStyle/>
          <a:p>
            <a:r>
              <a:rPr lang="en-US" noProof="0" smtClean="0">
                <a:solidFill>
                  <a:srgbClr val="C00000"/>
                </a:solidFill>
              </a:rPr>
              <a:t>Outline</a:t>
            </a:r>
            <a:r>
              <a:rPr lang="en-US" noProof="0" smtClean="0"/>
              <a:t>: logical and makes a point (a message, central theme, focus, something to say)</a:t>
            </a:r>
          </a:p>
          <a:p>
            <a:r>
              <a:rPr lang="en-US" noProof="0" smtClean="0"/>
              <a:t>At least </a:t>
            </a:r>
            <a:r>
              <a:rPr lang="en-US" noProof="0" smtClean="0">
                <a:solidFill>
                  <a:srgbClr val="C00000"/>
                </a:solidFill>
              </a:rPr>
              <a:t>one page of text</a:t>
            </a:r>
            <a:r>
              <a:rPr lang="en-US" noProof="0" smtClean="0"/>
              <a:t> (readable English)</a:t>
            </a:r>
          </a:p>
          <a:p>
            <a:r>
              <a:rPr lang="en-US" noProof="0" smtClean="0">
                <a:solidFill>
                  <a:srgbClr val="C00000"/>
                </a:solidFill>
              </a:rPr>
              <a:t>Key literature references</a:t>
            </a:r>
          </a:p>
          <a:p>
            <a:r>
              <a:rPr lang="en-US" noProof="0" smtClean="0"/>
              <a:t>Use the course template and </a:t>
            </a:r>
            <a:r>
              <a:rPr lang="en-US" noProof="0" smtClean="0">
                <a:solidFill>
                  <a:srgbClr val="C00000"/>
                </a:solidFill>
              </a:rPr>
              <a:t>Latex and Bibtex</a:t>
            </a:r>
          </a:p>
          <a:p>
            <a:pPr lvl="1"/>
            <a:r>
              <a:rPr lang="en-US" noProof="0" smtClean="0"/>
              <a:t>Note: use the new template from Noppa</a:t>
            </a:r>
          </a:p>
          <a:p>
            <a:r>
              <a:rPr lang="en-US" noProof="0" smtClean="0">
                <a:solidFill>
                  <a:schemeClr val="accent4">
                    <a:lumMod val="75000"/>
                  </a:schemeClr>
                </a:solidFill>
              </a:rPr>
              <a:t>Tutors should help especially with the outline and finding good references</a:t>
            </a:r>
            <a:endParaRPr lang="en-US" noProof="0">
              <a:solidFill>
                <a:schemeClr val="accent4">
                  <a:lumMod val="75000"/>
                </a:schemeClr>
              </a:solidFill>
            </a:endParaRP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p:txBody>
          <a:bodyPr/>
          <a:lstStyle/>
          <a:p>
            <a:r>
              <a:rPr lang="en-US" noProof="0" dirty="0" smtClean="0"/>
              <a:t>Full draft (</a:t>
            </a:r>
            <a:r>
              <a:rPr lang="en-US" noProof="0" dirty="0" smtClean="0"/>
              <a:t>29.10</a:t>
            </a:r>
            <a:r>
              <a:rPr lang="en-US" noProof="0" dirty="0" smtClean="0"/>
              <a:t>.)</a:t>
            </a:r>
            <a:endParaRPr lang="en-US" noProof="0" dirty="0"/>
          </a:p>
        </p:txBody>
      </p:sp>
      <p:sp>
        <p:nvSpPr>
          <p:cNvPr id="496643" name="Rectangle 3"/>
          <p:cNvSpPr>
            <a:spLocks noGrp="1" noChangeArrowheads="1"/>
          </p:cNvSpPr>
          <p:nvPr>
            <p:ph type="body" idx="1"/>
          </p:nvPr>
        </p:nvSpPr>
        <p:spPr/>
        <p:txBody>
          <a:bodyPr>
            <a:normAutofit/>
          </a:bodyPr>
          <a:lstStyle/>
          <a:p>
            <a:r>
              <a:rPr lang="en-US" noProof="0" smtClean="0">
                <a:solidFill>
                  <a:srgbClr val="C00000"/>
                </a:solidFill>
              </a:rPr>
              <a:t>5-8 pages </a:t>
            </a:r>
            <a:r>
              <a:rPr lang="en-US" noProof="0" smtClean="0"/>
              <a:t>using the Latex template </a:t>
            </a:r>
          </a:p>
          <a:p>
            <a:r>
              <a:rPr lang="en-US" noProof="0" smtClean="0"/>
              <a:t>Most of the text and main ideas written, structure close to final</a:t>
            </a:r>
          </a:p>
          <a:p>
            <a:r>
              <a:rPr lang="en-US" noProof="0" smtClean="0"/>
              <a:t>References: original or authoritative, relevant, correct, up-to-date </a:t>
            </a:r>
          </a:p>
          <a:p>
            <a:r>
              <a:rPr lang="en-US" noProof="0" smtClean="0">
                <a:solidFill>
                  <a:schemeClr val="accent4">
                    <a:lumMod val="75000"/>
                  </a:schemeClr>
                </a:solidFill>
              </a:rPr>
              <a:t>One week later, deadline for tutor and opponent comments </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Contents of a good seminar paper</a:t>
            </a:r>
            <a:endParaRPr lang="en-US" noProof="0" dirty="0"/>
          </a:p>
        </p:txBody>
      </p:sp>
      <p:sp>
        <p:nvSpPr>
          <p:cNvPr id="3" name="Content Placeholder 2"/>
          <p:cNvSpPr>
            <a:spLocks noGrp="1"/>
          </p:cNvSpPr>
          <p:nvPr>
            <p:ph idx="1"/>
          </p:nvPr>
        </p:nvSpPr>
        <p:spPr/>
        <p:txBody>
          <a:bodyPr>
            <a:normAutofit fontScale="92500" lnSpcReduction="20000"/>
          </a:bodyPr>
          <a:lstStyle/>
          <a:p>
            <a:r>
              <a:rPr lang="en-US" noProof="0" dirty="0" smtClean="0"/>
              <a:t>Makes a small </a:t>
            </a:r>
            <a:r>
              <a:rPr lang="en-US" noProof="0" dirty="0" smtClean="0">
                <a:solidFill>
                  <a:srgbClr val="C00000"/>
                </a:solidFill>
              </a:rPr>
              <a:t>contribution</a:t>
            </a:r>
            <a:r>
              <a:rPr lang="en-US" noProof="0" dirty="0" smtClean="0"/>
              <a:t> to technical or scientific knowledge</a:t>
            </a:r>
          </a:p>
          <a:p>
            <a:pPr lvl="1"/>
            <a:r>
              <a:rPr lang="en-US" noProof="0" dirty="0" smtClean="0">
                <a:solidFill>
                  <a:schemeClr val="accent6"/>
                </a:solidFill>
              </a:rPr>
              <a:t>Original work </a:t>
            </a:r>
            <a:r>
              <a:rPr lang="en-US" noProof="0" dirty="0" smtClean="0"/>
              <a:t>with the student's own idea, analysis, evaluation, </a:t>
            </a:r>
            <a:r>
              <a:rPr lang="en-US" noProof="0" dirty="0" smtClean="0"/>
              <a:t>measurement, implementation, comparison</a:t>
            </a:r>
            <a:r>
              <a:rPr lang="en-US" noProof="0" dirty="0" smtClean="0"/>
              <a:t>, summary, example, experiences etc.</a:t>
            </a:r>
          </a:p>
          <a:p>
            <a:r>
              <a:rPr lang="en-US" noProof="0" dirty="0" smtClean="0">
                <a:solidFill>
                  <a:srgbClr val="C00000"/>
                </a:solidFill>
              </a:rPr>
              <a:t>The reader learns something</a:t>
            </a:r>
          </a:p>
          <a:p>
            <a:r>
              <a:rPr lang="en-US" noProof="0" dirty="0" smtClean="0"/>
              <a:t>Uses </a:t>
            </a:r>
            <a:r>
              <a:rPr lang="en-US" noProof="0" dirty="0" smtClean="0">
                <a:solidFill>
                  <a:schemeClr val="accent5">
                    <a:lumMod val="75000"/>
                  </a:schemeClr>
                </a:solidFill>
              </a:rPr>
              <a:t>diagrams </a:t>
            </a:r>
            <a:r>
              <a:rPr lang="en-US" noProof="0" dirty="0" smtClean="0"/>
              <a:t>and </a:t>
            </a:r>
            <a:r>
              <a:rPr lang="en-US" noProof="0" dirty="0" smtClean="0">
                <a:solidFill>
                  <a:schemeClr val="accent5">
                    <a:lumMod val="75000"/>
                  </a:schemeClr>
                </a:solidFill>
              </a:rPr>
              <a:t>examples</a:t>
            </a:r>
          </a:p>
          <a:p>
            <a:r>
              <a:rPr lang="en-US" noProof="0" dirty="0" smtClean="0"/>
              <a:t>Covers a broad area extensively or a smaller area in depth</a:t>
            </a:r>
          </a:p>
          <a:p>
            <a:r>
              <a:rPr lang="en-US" noProof="0" dirty="0" smtClean="0">
                <a:solidFill>
                  <a:srgbClr val="C00000"/>
                </a:solidFill>
              </a:rPr>
              <a:t>References to high-quality scientific literature and authoritative technical sources</a:t>
            </a:r>
          </a:p>
          <a:p>
            <a:pPr lvl="1"/>
            <a:endParaRPr lang="en-US" noProof="0" dirty="0" smtClean="0"/>
          </a:p>
          <a:p>
            <a:endParaRPr lang="en-US" noProof="0" dirty="0" smtClean="0"/>
          </a:p>
          <a:p>
            <a:endParaRPr lang="en-US" noProof="0" dirty="0" smtClean="0"/>
          </a:p>
          <a:p>
            <a:endParaRPr lang="en-US" noProof="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p:txBody>
          <a:bodyPr>
            <a:normAutofit/>
          </a:bodyPr>
          <a:lstStyle/>
          <a:p>
            <a:r>
              <a:rPr lang="en-US" noProof="0" smtClean="0"/>
              <a:t>Format of a good seminar paper</a:t>
            </a:r>
            <a:endParaRPr lang="en-US" noProof="0"/>
          </a:p>
        </p:txBody>
      </p:sp>
      <p:sp>
        <p:nvSpPr>
          <p:cNvPr id="498691" name="Rectangle 3"/>
          <p:cNvSpPr>
            <a:spLocks noGrp="1" noChangeArrowheads="1"/>
          </p:cNvSpPr>
          <p:nvPr>
            <p:ph type="body" idx="1"/>
          </p:nvPr>
        </p:nvSpPr>
        <p:spPr/>
        <p:txBody>
          <a:bodyPr>
            <a:normAutofit fontScale="77500" lnSpcReduction="20000"/>
          </a:bodyPr>
          <a:lstStyle/>
          <a:p>
            <a:r>
              <a:rPr lang="en-US" noProof="0" dirty="0" smtClean="0">
                <a:solidFill>
                  <a:srgbClr val="C00000"/>
                </a:solidFill>
              </a:rPr>
              <a:t>Readable</a:t>
            </a:r>
            <a:r>
              <a:rPr lang="en-US" noProof="0" dirty="0" smtClean="0"/>
              <a:t> and correct English</a:t>
            </a:r>
          </a:p>
          <a:p>
            <a:r>
              <a:rPr lang="en-US" noProof="0" dirty="0" smtClean="0">
                <a:solidFill>
                  <a:srgbClr val="C00000"/>
                </a:solidFill>
              </a:rPr>
              <a:t>Neutral and objective</a:t>
            </a:r>
            <a:r>
              <a:rPr lang="en-US" noProof="0" dirty="0" smtClean="0"/>
              <a:t> style suitable for scientific and technical writing</a:t>
            </a:r>
          </a:p>
          <a:p>
            <a:r>
              <a:rPr lang="en-US" noProof="0" dirty="0" smtClean="0">
                <a:solidFill>
                  <a:srgbClr val="C00000"/>
                </a:solidFill>
              </a:rPr>
              <a:t>Structure</a:t>
            </a:r>
            <a:r>
              <a:rPr lang="en-US" noProof="0" dirty="0" smtClean="0"/>
              <a:t> of a conference paper: title, abstract, introduction, background, body sections, conclusion, references, (appendices)</a:t>
            </a:r>
          </a:p>
          <a:p>
            <a:r>
              <a:rPr lang="en-US" noProof="0" dirty="0" smtClean="0"/>
              <a:t>In computer-science papers, body sections can vary: </a:t>
            </a:r>
          </a:p>
          <a:p>
            <a:pPr lvl="1"/>
            <a:r>
              <a:rPr lang="en-US" sz="2300" noProof="0" dirty="0" smtClean="0"/>
              <a:t>experimental setup, </a:t>
            </a:r>
            <a:r>
              <a:rPr lang="en-US" sz="2300" noProof="0" dirty="0"/>
              <a:t>results, </a:t>
            </a:r>
            <a:r>
              <a:rPr lang="en-US" sz="2300" noProof="0" dirty="0" smtClean="0"/>
              <a:t>discussion</a:t>
            </a:r>
          </a:p>
          <a:p>
            <a:pPr lvl="1"/>
            <a:r>
              <a:rPr lang="en-US" sz="2300" dirty="0"/>
              <a:t>problem, solution, evaluation</a:t>
            </a:r>
          </a:p>
          <a:p>
            <a:pPr lvl="1"/>
            <a:r>
              <a:rPr lang="en-US" sz="2300" noProof="0" dirty="0" smtClean="0"/>
              <a:t>architecture, implementation, evaluation</a:t>
            </a:r>
          </a:p>
          <a:p>
            <a:pPr lvl="1"/>
            <a:r>
              <a:rPr lang="en-US" sz="2300" noProof="0" dirty="0" smtClean="0"/>
              <a:t>technology 1, 2, 3, comparison (but make sure to do your own analysis!)</a:t>
            </a:r>
          </a:p>
          <a:p>
            <a:r>
              <a:rPr lang="en-US" noProof="0" dirty="0" smtClean="0"/>
              <a:t>Correct and </a:t>
            </a:r>
            <a:r>
              <a:rPr lang="en-US" noProof="0" dirty="0"/>
              <a:t>s</a:t>
            </a:r>
            <a:r>
              <a:rPr lang="en-US" noProof="0" dirty="0" smtClean="0"/>
              <a:t>ufficient in-text citations to </a:t>
            </a:r>
            <a:r>
              <a:rPr lang="en-US" noProof="0" dirty="0" smtClean="0">
                <a:solidFill>
                  <a:srgbClr val="C00000"/>
                </a:solidFill>
              </a:rPr>
              <a:t>acknowledge sources</a:t>
            </a:r>
            <a:r>
              <a:rPr lang="en-US" noProof="0" dirty="0" smtClean="0"/>
              <a:t>; correct and consistently formatted references</a:t>
            </a:r>
          </a:p>
          <a:p>
            <a:endParaRPr lang="en-US" noProof="0" dirty="0" smtClean="0"/>
          </a:p>
          <a:p>
            <a:endParaRPr lang="en-US" noProof="0" dirty="0" smtClean="0"/>
          </a:p>
          <a:p>
            <a:endParaRPr lang="en-US" noProof="0" dirty="0" smtClean="0"/>
          </a:p>
          <a:p>
            <a:endParaRPr lang="en-US" noProof="0" dirty="0" smtClean="0"/>
          </a:p>
          <a:p>
            <a:endParaRPr lang="en-US" noProof="0" dirty="0"/>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Finding research literature</a:t>
            </a:r>
            <a:endParaRPr lang="fi-FI" dirty="0"/>
          </a:p>
        </p:txBody>
      </p:sp>
      <p:sp>
        <p:nvSpPr>
          <p:cNvPr id="3" name="Content Placeholder 2"/>
          <p:cNvSpPr>
            <a:spLocks noGrp="1"/>
          </p:cNvSpPr>
          <p:nvPr>
            <p:ph idx="1"/>
          </p:nvPr>
        </p:nvSpPr>
        <p:spPr/>
        <p:txBody>
          <a:bodyPr>
            <a:normAutofit fontScale="77500" lnSpcReduction="20000"/>
          </a:bodyPr>
          <a:lstStyle/>
          <a:p>
            <a:r>
              <a:rPr lang="en-US" dirty="0" smtClean="0"/>
              <a:t>Finding research publications:</a:t>
            </a:r>
          </a:p>
          <a:p>
            <a:pPr lvl="1"/>
            <a:r>
              <a:rPr lang="en-US" dirty="0" smtClean="0"/>
              <a:t>Google Scholar, </a:t>
            </a:r>
            <a:r>
              <a:rPr lang="en-US" dirty="0" smtClean="0">
                <a:hlinkClick r:id="rId2"/>
              </a:rPr>
              <a:t>http://scholar.google.com/</a:t>
            </a:r>
            <a:r>
              <a:rPr lang="en-US" dirty="0" smtClean="0"/>
              <a:t> </a:t>
            </a:r>
          </a:p>
          <a:p>
            <a:pPr lvl="1"/>
            <a:r>
              <a:rPr lang="en-US" dirty="0" smtClean="0"/>
              <a:t>Microsoft Academic Search,</a:t>
            </a:r>
            <a:r>
              <a:rPr lang="en-US" dirty="0"/>
              <a:t> </a:t>
            </a:r>
            <a:r>
              <a:rPr lang="en-US" dirty="0" smtClean="0">
                <a:hlinkClick r:id="rId3"/>
              </a:rPr>
              <a:t>http</a:t>
            </a:r>
            <a:r>
              <a:rPr lang="en-US" dirty="0">
                <a:hlinkClick r:id="rId3"/>
              </a:rPr>
              <a:t>://academic.research.microsoft.com</a:t>
            </a:r>
            <a:r>
              <a:rPr lang="en-US" dirty="0" smtClean="0">
                <a:hlinkClick r:id="rId3"/>
              </a:rPr>
              <a:t>/</a:t>
            </a:r>
            <a:r>
              <a:rPr lang="en-US" dirty="0" smtClean="0"/>
              <a:t> </a:t>
            </a:r>
          </a:p>
          <a:p>
            <a:pPr lvl="1"/>
            <a:r>
              <a:rPr lang="en-US" dirty="0"/>
              <a:t>ACM Digital Library </a:t>
            </a:r>
            <a:r>
              <a:rPr lang="en-US" dirty="0" smtClean="0"/>
              <a:t>/ ACM Guide to Computing Literature, </a:t>
            </a:r>
            <a:r>
              <a:rPr lang="fi-FI" dirty="0">
                <a:hlinkClick r:id="rId4"/>
              </a:rPr>
              <a:t>http://</a:t>
            </a:r>
            <a:r>
              <a:rPr lang="fi-FI" dirty="0" smtClean="0">
                <a:hlinkClick r:id="rId4"/>
              </a:rPr>
              <a:t>dl.acm.org/</a:t>
            </a:r>
            <a:r>
              <a:rPr lang="fi-FI" dirty="0" smtClean="0"/>
              <a:t> </a:t>
            </a:r>
            <a:r>
              <a:rPr lang="en-US" dirty="0" smtClean="0"/>
              <a:t> </a:t>
            </a:r>
          </a:p>
          <a:p>
            <a:pPr lvl="1"/>
            <a:r>
              <a:rPr lang="en-US" dirty="0" smtClean="0"/>
              <a:t>IEEE </a:t>
            </a:r>
            <a:r>
              <a:rPr lang="en-US" dirty="0" err="1" smtClean="0"/>
              <a:t>Xplore</a:t>
            </a:r>
            <a:r>
              <a:rPr lang="en-US" dirty="0" smtClean="0"/>
              <a:t>, </a:t>
            </a:r>
            <a:r>
              <a:rPr lang="en-US" dirty="0" smtClean="0">
                <a:hlinkClick r:id="rId5"/>
              </a:rPr>
              <a:t>http://ieeexplore.ieee.org/</a:t>
            </a:r>
            <a:r>
              <a:rPr lang="en-US" dirty="0" smtClean="0"/>
              <a:t> </a:t>
            </a:r>
          </a:p>
          <a:p>
            <a:r>
              <a:rPr lang="en-US" dirty="0" smtClean="0"/>
              <a:t>Access to PDFs in online libraries from home:</a:t>
            </a:r>
          </a:p>
          <a:p>
            <a:pPr lvl="1"/>
            <a:r>
              <a:rPr lang="en-US" dirty="0" smtClean="0"/>
              <a:t>Most online libraries can be accessed freely from the campus </a:t>
            </a:r>
          </a:p>
          <a:p>
            <a:pPr lvl="1"/>
            <a:r>
              <a:rPr lang="en-US" dirty="0" smtClean="0"/>
              <a:t>Library portal </a:t>
            </a:r>
            <a:r>
              <a:rPr lang="en-US" dirty="0" smtClean="0">
                <a:hlinkClick r:id="rId6"/>
              </a:rPr>
              <a:t>http://www.nelliportaali.fi/</a:t>
            </a:r>
            <a:r>
              <a:rPr lang="en-US" dirty="0" smtClean="0"/>
              <a:t> enables access from anywhere: log in with your Aalto user account, search for the online library (“find database”) that you want to </a:t>
            </a:r>
            <a:r>
              <a:rPr lang="en-US" dirty="0" smtClean="0"/>
              <a:t>access (e.g. “LNCS”), </a:t>
            </a:r>
            <a:r>
              <a:rPr lang="en-US" dirty="0" smtClean="0"/>
              <a:t>and follow the link to the library</a:t>
            </a:r>
          </a:p>
          <a:p>
            <a:pPr marL="457200" lvl="1" indent="0">
              <a:buNone/>
            </a:pPr>
            <a:endParaRPr lang="en-US" dirty="0" smtClean="0"/>
          </a:p>
          <a:p>
            <a:endParaRPr lang="fi-FI" dirty="0"/>
          </a:p>
        </p:txBody>
      </p:sp>
    </p:spTree>
    <p:extLst>
      <p:ext uri="{BB962C8B-B14F-4D97-AF65-F5344CB8AC3E}">
        <p14:creationId xmlns:p14="http://schemas.microsoft.com/office/powerpoint/2010/main" val="194188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Cut and paste? – </a:t>
            </a:r>
            <a:r>
              <a:rPr lang="en-US" noProof="0" smtClean="0">
                <a:solidFill>
                  <a:srgbClr val="0070C0"/>
                </a:solidFill>
              </a:rPr>
              <a:t>just don’t!</a:t>
            </a:r>
            <a:endParaRPr lang="en-US" noProof="0">
              <a:solidFill>
                <a:srgbClr val="0070C0"/>
              </a:solidFill>
            </a:endParaRPr>
          </a:p>
        </p:txBody>
      </p:sp>
      <p:sp>
        <p:nvSpPr>
          <p:cNvPr id="3" name="Content Placeholder 2"/>
          <p:cNvSpPr>
            <a:spLocks noGrp="1"/>
          </p:cNvSpPr>
          <p:nvPr>
            <p:ph idx="1"/>
          </p:nvPr>
        </p:nvSpPr>
        <p:spPr/>
        <p:txBody>
          <a:bodyPr>
            <a:normAutofit fontScale="77500" lnSpcReduction="20000"/>
          </a:bodyPr>
          <a:lstStyle/>
          <a:p>
            <a:r>
              <a:rPr lang="en-US" noProof="0" dirty="0" smtClean="0"/>
              <a:t>Do not cut and paste text or images from the web or somewhere else</a:t>
            </a:r>
          </a:p>
          <a:p>
            <a:r>
              <a:rPr lang="en-US" noProof="0" dirty="0" smtClean="0">
                <a:solidFill>
                  <a:srgbClr val="C00000"/>
                </a:solidFill>
              </a:rPr>
              <a:t>Do not cut and paste even if you plan to change it later</a:t>
            </a:r>
          </a:p>
          <a:p>
            <a:r>
              <a:rPr lang="en-US" noProof="0" dirty="0" smtClean="0">
                <a:solidFill>
                  <a:srgbClr val="C00000"/>
                </a:solidFill>
              </a:rPr>
              <a:t>Do not rewrite somebody else’s text sentence by sentence</a:t>
            </a:r>
          </a:p>
          <a:p>
            <a:r>
              <a:rPr lang="en-US" noProof="0" dirty="0" smtClean="0">
                <a:solidFill>
                  <a:srgbClr val="C00000"/>
                </a:solidFill>
              </a:rPr>
              <a:t>Clearly mark quotations</a:t>
            </a:r>
            <a:r>
              <a:rPr lang="en-US" noProof="0" dirty="0" smtClean="0"/>
              <a:t>, for example:</a:t>
            </a:r>
          </a:p>
          <a:p>
            <a:pPr lvl="1"/>
            <a:r>
              <a:rPr lang="en-US" i="1" noProof="0" dirty="0" smtClean="0"/>
              <a:t>According to </a:t>
            </a:r>
            <a:r>
              <a:rPr lang="en-US" i="1" noProof="0" dirty="0" smtClean="0"/>
              <a:t>Smith </a:t>
            </a:r>
            <a:r>
              <a:rPr lang="en-US" dirty="0"/>
              <a:t>[14]</a:t>
            </a:r>
            <a:r>
              <a:rPr lang="en-US" i="1" noProof="0" dirty="0" smtClean="0"/>
              <a:t>, </a:t>
            </a:r>
            <a:r>
              <a:rPr lang="en-US" i="1" noProof="0" dirty="0" smtClean="0"/>
              <a:t>“uncertainties include </a:t>
            </a:r>
            <a:r>
              <a:rPr lang="en-US" i="1" noProof="0" dirty="0" err="1" smtClean="0"/>
              <a:t>fuzzyness</a:t>
            </a:r>
            <a:r>
              <a:rPr lang="en-US" i="1" noProof="0" dirty="0" smtClean="0"/>
              <a:t> and randomness</a:t>
            </a:r>
            <a:r>
              <a:rPr lang="en-US" i="1" noProof="0" dirty="0" smtClean="0"/>
              <a:t>”</a:t>
            </a:r>
            <a:r>
              <a:rPr lang="en-US" noProof="0" dirty="0" smtClean="0"/>
              <a:t>.</a:t>
            </a:r>
            <a:endParaRPr lang="en-US" noProof="0" dirty="0" smtClean="0"/>
          </a:p>
          <a:p>
            <a:pPr lvl="1"/>
            <a:r>
              <a:rPr lang="en-US" i="1" noProof="0" dirty="0" smtClean="0"/>
              <a:t>The structure this this section follows closely Smith al. </a:t>
            </a:r>
            <a:r>
              <a:rPr lang="en-US" noProof="0" dirty="0" smtClean="0"/>
              <a:t>[15].</a:t>
            </a:r>
          </a:p>
          <a:p>
            <a:pPr lvl="1"/>
            <a:r>
              <a:rPr lang="en-US" noProof="0" dirty="0" smtClean="0"/>
              <a:t>You can quote images but it is much better to draw your own</a:t>
            </a:r>
          </a:p>
          <a:p>
            <a:r>
              <a:rPr lang="en-US" noProof="0" dirty="0" smtClean="0"/>
              <a:t>Anyone found copying even a small amount of someone else’s work without correct citations will fail the course and may face further disciplinary action</a:t>
            </a:r>
          </a:p>
          <a:p>
            <a:endParaRPr lang="en-US" noProof="0" dirty="0" smtClean="0"/>
          </a:p>
          <a:p>
            <a:pPr>
              <a:buNone/>
            </a:pPr>
            <a:endParaRPr lang="en-US" noProof="0" dirty="0" smtClean="0"/>
          </a:p>
          <a:p>
            <a:pPr>
              <a:buNone/>
            </a:pPr>
            <a:endParaRPr lang="en-US" noProof="0" dirty="0" smtClean="0"/>
          </a:p>
          <a:p>
            <a:endParaRPr lang="en-US" noProof="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noProof="0" dirty="0" smtClean="0"/>
              <a:t>Questions?</a:t>
            </a:r>
            <a:endParaRPr lang="en-US" noProof="0" dirty="0"/>
          </a:p>
        </p:txBody>
      </p:sp>
      <p:sp>
        <p:nvSpPr>
          <p:cNvPr id="9" name="Subtitle 8"/>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noProof="0" dirty="0" smtClean="0"/>
              <a:t>Today’s agenda</a:t>
            </a:r>
            <a:endParaRPr lang="en-US" noProof="0" dirty="0"/>
          </a:p>
        </p:txBody>
      </p:sp>
      <p:sp>
        <p:nvSpPr>
          <p:cNvPr id="486403" name="Rectangle 3"/>
          <p:cNvSpPr>
            <a:spLocks noGrp="1" noChangeArrowheads="1"/>
          </p:cNvSpPr>
          <p:nvPr>
            <p:ph type="body" idx="1"/>
          </p:nvPr>
        </p:nvSpPr>
        <p:spPr/>
        <p:txBody>
          <a:bodyPr>
            <a:normAutofit lnSpcReduction="10000"/>
          </a:bodyPr>
          <a:lstStyle/>
          <a:p>
            <a:pPr marL="514350" indent="-514350">
              <a:buFont typeface="+mj-lt"/>
              <a:buAutoNum type="arabicPeriod"/>
            </a:pPr>
            <a:r>
              <a:rPr lang="en-US" noProof="0" dirty="0" smtClean="0"/>
              <a:t>Overview and organization</a:t>
            </a:r>
          </a:p>
          <a:p>
            <a:pPr marL="514350" indent="-514350">
              <a:buFont typeface="+mj-lt"/>
              <a:buAutoNum type="arabicPeriod"/>
            </a:pPr>
            <a:r>
              <a:rPr lang="en-US" noProof="0" dirty="0" smtClean="0"/>
              <a:t>English support</a:t>
            </a:r>
          </a:p>
          <a:p>
            <a:pPr marL="514350" indent="-514350">
              <a:buFont typeface="+mj-lt"/>
              <a:buAutoNum type="arabicPeriod"/>
            </a:pPr>
            <a:r>
              <a:rPr lang="en-US" noProof="0" dirty="0" smtClean="0"/>
              <a:t>Course theme</a:t>
            </a:r>
          </a:p>
          <a:p>
            <a:pPr marL="514350" indent="-514350">
              <a:buFont typeface="+mj-lt"/>
              <a:buAutoNum type="arabicPeriod"/>
            </a:pPr>
            <a:r>
              <a:rPr lang="en-US" b="1" noProof="0" dirty="0" smtClean="0"/>
              <a:t>Project topics</a:t>
            </a:r>
          </a:p>
          <a:p>
            <a:pPr marL="514350" indent="-514350">
              <a:buFont typeface="+mj-lt"/>
              <a:buAutoNum type="arabicPeriod"/>
            </a:pPr>
            <a:r>
              <a:rPr lang="en-US" noProof="0" dirty="0" smtClean="0"/>
              <a:t>Timetable</a:t>
            </a:r>
          </a:p>
          <a:p>
            <a:pPr marL="514350" indent="-514350">
              <a:buFont typeface="+mj-lt"/>
              <a:buAutoNum type="arabicPeriod"/>
            </a:pPr>
            <a:r>
              <a:rPr lang="en-US" noProof="0" dirty="0" smtClean="0"/>
              <a:t>Signing up for the course</a:t>
            </a:r>
          </a:p>
          <a:p>
            <a:pPr marL="514350" indent="-514350">
              <a:buFont typeface="+mj-lt"/>
              <a:buAutoNum type="arabicPeriod"/>
            </a:pPr>
            <a:r>
              <a:rPr lang="en-US" noProof="0" dirty="0" smtClean="0"/>
              <a:t>First draft, full draft, final paper</a:t>
            </a:r>
          </a:p>
          <a:p>
            <a:pPr marL="514350" indent="-514350">
              <a:buFont typeface="+mj-lt"/>
              <a:buAutoNum type="arabicPeriod"/>
            </a:pPr>
            <a:r>
              <a:rPr lang="en-US" noProof="0" dirty="0" smtClean="0"/>
              <a:t>What is a good seminar paper?</a:t>
            </a:r>
            <a:endParaRPr lang="en-US" noProof="0" dirty="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noProof="0" dirty="0" smtClean="0"/>
              <a:t>Overview</a:t>
            </a:r>
            <a:endParaRPr lang="en-US" noProof="0" dirty="0"/>
          </a:p>
        </p:txBody>
      </p:sp>
      <p:sp>
        <p:nvSpPr>
          <p:cNvPr id="487427" name="Rectangle 3"/>
          <p:cNvSpPr>
            <a:spLocks noGrp="1" noChangeArrowheads="1"/>
          </p:cNvSpPr>
          <p:nvPr>
            <p:ph type="body" idx="1"/>
          </p:nvPr>
        </p:nvSpPr>
        <p:spPr>
          <a:xfrm>
            <a:off x="457200" y="1600200"/>
            <a:ext cx="8229600" cy="4925144"/>
          </a:xfrm>
        </p:spPr>
        <p:txBody>
          <a:bodyPr>
            <a:normAutofit fontScale="85000" lnSpcReduction="20000"/>
          </a:bodyPr>
          <a:lstStyle/>
          <a:p>
            <a:r>
              <a:rPr lang="en-US" noProof="0" dirty="0" smtClean="0"/>
              <a:t>T-110.5291 Seminar on Network Security P (5 </a:t>
            </a:r>
            <a:r>
              <a:rPr lang="en-US" noProof="0" dirty="0" err="1" smtClean="0"/>
              <a:t>cr</a:t>
            </a:r>
            <a:r>
              <a:rPr lang="en-US" noProof="0" dirty="0" smtClean="0"/>
              <a:t>) </a:t>
            </a:r>
          </a:p>
          <a:p>
            <a:r>
              <a:rPr lang="en-US" noProof="0" dirty="0" smtClean="0">
                <a:solidFill>
                  <a:srgbClr val="C00000"/>
                </a:solidFill>
              </a:rPr>
              <a:t>Master-level </a:t>
            </a:r>
            <a:r>
              <a:rPr lang="en-US" noProof="0" dirty="0" smtClean="0"/>
              <a:t>course</a:t>
            </a:r>
          </a:p>
          <a:p>
            <a:r>
              <a:rPr lang="en-US" noProof="0" dirty="0" smtClean="0"/>
              <a:t>Students write a technical paper (~5-8 pages)</a:t>
            </a:r>
          </a:p>
          <a:p>
            <a:pPr lvl="1"/>
            <a:r>
              <a:rPr lang="en-US" noProof="0" dirty="0" smtClean="0"/>
              <a:t>format of a  technical or scientific conference publication</a:t>
            </a:r>
          </a:p>
          <a:p>
            <a:r>
              <a:rPr lang="en-US" noProof="0" dirty="0" smtClean="0"/>
              <a:t>Requirements: </a:t>
            </a:r>
          </a:p>
          <a:p>
            <a:pPr lvl="1"/>
            <a:r>
              <a:rPr lang="en-US" noProof="0" dirty="0" smtClean="0">
                <a:solidFill>
                  <a:schemeClr val="accent4">
                    <a:lumMod val="75000"/>
                  </a:schemeClr>
                </a:solidFill>
              </a:rPr>
              <a:t>writing the paper </a:t>
            </a:r>
          </a:p>
          <a:p>
            <a:pPr lvl="1"/>
            <a:r>
              <a:rPr lang="en-US" noProof="0" dirty="0" smtClean="0">
                <a:solidFill>
                  <a:schemeClr val="accent4">
                    <a:lumMod val="75000"/>
                  </a:schemeClr>
                </a:solidFill>
              </a:rPr>
              <a:t>presentation and attendance on the seminar day</a:t>
            </a:r>
          </a:p>
          <a:p>
            <a:pPr lvl="1"/>
            <a:r>
              <a:rPr lang="en-US" noProof="0" dirty="0" smtClean="0"/>
              <a:t>acting as opponent for another student </a:t>
            </a:r>
          </a:p>
          <a:p>
            <a:pPr lvl="1"/>
            <a:r>
              <a:rPr lang="en-US" noProof="0" dirty="0" smtClean="0"/>
              <a:t>mandatory course feedback</a:t>
            </a:r>
          </a:p>
          <a:p>
            <a:r>
              <a:rPr lang="en-US" noProof="0" dirty="0" smtClean="0">
                <a:solidFill>
                  <a:srgbClr val="C00000"/>
                </a:solidFill>
              </a:rPr>
              <a:t>Individual tutor</a:t>
            </a:r>
            <a:r>
              <a:rPr lang="en-US" noProof="0" dirty="0" smtClean="0"/>
              <a:t> for each student</a:t>
            </a:r>
          </a:p>
          <a:p>
            <a:r>
              <a:rPr lang="en-US" noProof="0" dirty="0" smtClean="0">
                <a:solidFill>
                  <a:srgbClr val="C00000"/>
                </a:solidFill>
              </a:rPr>
              <a:t>Individual work</a:t>
            </a:r>
            <a:r>
              <a:rPr lang="en-US" noProof="0" dirty="0" smtClean="0"/>
              <a:t>, no groups</a:t>
            </a:r>
          </a:p>
          <a:p>
            <a:r>
              <a:rPr lang="en-US" noProof="0" dirty="0" smtClean="0"/>
              <a:t>Max ~25 participants by application</a:t>
            </a:r>
          </a:p>
          <a:p>
            <a:endParaRPr lang="en-US" noProof="0" dirty="0" smtClean="0"/>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noProof="0" dirty="0" smtClean="0"/>
              <a:t>Organization</a:t>
            </a:r>
            <a:endParaRPr lang="en-US" noProof="0" dirty="0"/>
          </a:p>
        </p:txBody>
      </p:sp>
      <p:sp>
        <p:nvSpPr>
          <p:cNvPr id="487427" name="Rectangle 3"/>
          <p:cNvSpPr>
            <a:spLocks noGrp="1" noChangeArrowheads="1"/>
          </p:cNvSpPr>
          <p:nvPr>
            <p:ph type="body" idx="1"/>
          </p:nvPr>
        </p:nvSpPr>
        <p:spPr/>
        <p:txBody>
          <a:bodyPr>
            <a:normAutofit/>
          </a:bodyPr>
          <a:lstStyle/>
          <a:p>
            <a:r>
              <a:rPr lang="en-US" noProof="0" dirty="0" smtClean="0"/>
              <a:t>Responsible teacher: </a:t>
            </a:r>
            <a:r>
              <a:rPr lang="en-US" noProof="0" dirty="0" smtClean="0">
                <a:solidFill>
                  <a:srgbClr val="0070C0"/>
                </a:solidFill>
              </a:rPr>
              <a:t>Tuomas Aura</a:t>
            </a:r>
          </a:p>
          <a:p>
            <a:r>
              <a:rPr lang="en-US" noProof="0" dirty="0" smtClean="0"/>
              <a:t>Course assistant: </a:t>
            </a:r>
            <a:r>
              <a:rPr lang="en-US" noProof="0" dirty="0" smtClean="0">
                <a:solidFill>
                  <a:srgbClr val="0070C0"/>
                </a:solidFill>
              </a:rPr>
              <a:t>Sandeep Tamrakar</a:t>
            </a:r>
          </a:p>
          <a:p>
            <a:r>
              <a:rPr lang="en-US" noProof="0" dirty="0" smtClean="0"/>
              <a:t>All course material will be in </a:t>
            </a:r>
            <a:r>
              <a:rPr lang="en-US" noProof="0" dirty="0" smtClean="0">
                <a:solidFill>
                  <a:srgbClr val="C00000"/>
                </a:solidFill>
              </a:rPr>
              <a:t>Noppa </a:t>
            </a:r>
          </a:p>
          <a:p>
            <a:r>
              <a:rPr lang="en-US" noProof="0" dirty="0" smtClean="0">
                <a:solidFill>
                  <a:srgbClr val="C00000"/>
                </a:solidFill>
              </a:rPr>
              <a:t>Email alias: </a:t>
            </a:r>
            <a:r>
              <a:rPr lang="en-US" noProof="0" dirty="0" smtClean="0">
                <a:solidFill>
                  <a:srgbClr val="C00000"/>
                </a:solidFill>
                <a:hlinkClick r:id="rId3"/>
              </a:rPr>
              <a:t>t-110.5291@tkk.fi</a:t>
            </a:r>
            <a:r>
              <a:rPr lang="en-US" noProof="0" dirty="0" smtClean="0">
                <a:solidFill>
                  <a:srgbClr val="C00000"/>
                </a:solidFill>
              </a:rPr>
              <a:t> </a:t>
            </a:r>
          </a:p>
          <a:p>
            <a:r>
              <a:rPr lang="en-US" noProof="0" dirty="0" smtClean="0">
                <a:solidFill>
                  <a:srgbClr val="C00000"/>
                </a:solidFill>
              </a:rPr>
              <a:t>Optima</a:t>
            </a:r>
            <a:r>
              <a:rPr lang="en-US" noProof="0" dirty="0" smtClean="0"/>
              <a:t> for paper and comments submission</a:t>
            </a:r>
          </a:p>
          <a:p>
            <a:r>
              <a:rPr lang="en-US" noProof="0" dirty="0" smtClean="0"/>
              <a:t>Tutors are researchers, doctoral students, and </a:t>
            </a:r>
            <a:r>
              <a:rPr lang="en-US" noProof="0" dirty="0" err="1" smtClean="0"/>
              <a:t>exprienced</a:t>
            </a:r>
            <a:r>
              <a:rPr lang="en-US" noProof="0" dirty="0" smtClean="0"/>
              <a:t> security professionals</a:t>
            </a:r>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English support</a:t>
            </a:r>
            <a:endParaRPr lang="en-US" noProof="0" dirty="0"/>
          </a:p>
        </p:txBody>
      </p:sp>
      <p:sp>
        <p:nvSpPr>
          <p:cNvPr id="3" name="Content Placeholder 2"/>
          <p:cNvSpPr>
            <a:spLocks noGrp="1"/>
          </p:cNvSpPr>
          <p:nvPr>
            <p:ph idx="1"/>
          </p:nvPr>
        </p:nvSpPr>
        <p:spPr/>
        <p:txBody>
          <a:bodyPr>
            <a:normAutofit/>
          </a:bodyPr>
          <a:lstStyle/>
          <a:p>
            <a:r>
              <a:rPr lang="en-US" noProof="0" dirty="0" smtClean="0">
                <a:solidFill>
                  <a:srgbClr val="0070C0"/>
                </a:solidFill>
              </a:rPr>
              <a:t>Roger Munn</a:t>
            </a:r>
            <a:r>
              <a:rPr lang="en-US" noProof="0" dirty="0" smtClean="0"/>
              <a:t> </a:t>
            </a:r>
          </a:p>
          <a:p>
            <a:r>
              <a:rPr lang="en-US" dirty="0" smtClean="0"/>
              <a:t>Individual feedback on your writing</a:t>
            </a:r>
            <a:r>
              <a:rPr lang="en-US" noProof="0" dirty="0" smtClean="0"/>
              <a:t> </a:t>
            </a:r>
          </a:p>
          <a:p>
            <a:r>
              <a:rPr lang="en-US" noProof="0" dirty="0" smtClean="0"/>
              <a:t>Three meetings, groups and time in Noppa</a:t>
            </a:r>
          </a:p>
          <a:p>
            <a:r>
              <a:rPr lang="en-US" dirty="0"/>
              <a:t>No study credits</a:t>
            </a:r>
          </a:p>
          <a:p>
            <a:r>
              <a:rPr lang="en-US" noProof="0" dirty="0" smtClean="0">
                <a:solidFill>
                  <a:schemeClr val="accent5">
                    <a:lumMod val="75000"/>
                  </a:schemeClr>
                </a:solidFill>
              </a:rPr>
              <a:t>Mandatory </a:t>
            </a:r>
            <a:r>
              <a:rPr lang="en-US" noProof="0" dirty="0" smtClean="0"/>
              <a:t>— or you will be penalized for any poor language in your paper</a:t>
            </a:r>
          </a:p>
          <a:p>
            <a:endParaRPr lang="en-US" noProof="0" dirty="0"/>
          </a:p>
        </p:txBody>
      </p:sp>
    </p:spTree>
    <p:extLst>
      <p:ext uri="{BB962C8B-B14F-4D97-AF65-F5344CB8AC3E}">
        <p14:creationId xmlns:p14="http://schemas.microsoft.com/office/powerpoint/2010/main" val="3185830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Course theme </a:t>
            </a:r>
            <a:r>
              <a:rPr lang="en-US" noProof="0" dirty="0" smtClean="0"/>
              <a:t>2013</a:t>
            </a:r>
            <a:endParaRPr lang="en-US" noProof="0" dirty="0"/>
          </a:p>
        </p:txBody>
      </p:sp>
      <p:sp>
        <p:nvSpPr>
          <p:cNvPr id="3" name="Content Placeholder 2"/>
          <p:cNvSpPr>
            <a:spLocks noGrp="1"/>
          </p:cNvSpPr>
          <p:nvPr>
            <p:ph idx="1"/>
          </p:nvPr>
        </p:nvSpPr>
        <p:spPr/>
        <p:txBody>
          <a:bodyPr>
            <a:normAutofit fontScale="77500" lnSpcReduction="20000"/>
          </a:bodyPr>
          <a:lstStyle/>
          <a:p>
            <a:r>
              <a:rPr lang="en-US" dirty="0" smtClean="0"/>
              <a:t>Theme: </a:t>
            </a:r>
            <a:r>
              <a:rPr lang="en-US" b="1" dirty="0" smtClean="0"/>
              <a:t>New Threats </a:t>
            </a:r>
            <a:r>
              <a:rPr lang="en-US" b="1" dirty="0"/>
              <a:t>and </a:t>
            </a:r>
            <a:r>
              <a:rPr lang="en-US" b="1" dirty="0" smtClean="0"/>
              <a:t>Defenses</a:t>
            </a:r>
          </a:p>
          <a:p>
            <a:r>
              <a:rPr lang="en-US" dirty="0" smtClean="0"/>
              <a:t>Over </a:t>
            </a:r>
            <a:r>
              <a:rPr lang="en-US" dirty="0"/>
              <a:t>the last few years, many of the Internet security nightmare scenarios have become true: government-sanctioned cyber attacks, total surveillance, man in the middle on every connection, online bank robberies etc. Is it possible to cope with the new and heightened threats? What are the real issues? How can be old defense mechanisms be adapted to the current security situation, or do we need new ones? We invite the students and tutors to think about these questions, and about other recent developments in network and computer security. As always, the purpose of the annual theme is to provide inspiration, and other security, cryptography and privacy related topics. </a:t>
            </a:r>
          </a:p>
          <a:p>
            <a:endParaRPr lang="en-US" noProof="0" dirty="0" smtClean="0"/>
          </a:p>
        </p:txBody>
      </p:sp>
    </p:spTree>
    <p:extLst>
      <p:ext uri="{BB962C8B-B14F-4D97-AF65-F5344CB8AC3E}">
        <p14:creationId xmlns:p14="http://schemas.microsoft.com/office/powerpoint/2010/main" val="131850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p:txBody>
          <a:bodyPr/>
          <a:lstStyle/>
          <a:p>
            <a:r>
              <a:rPr lang="en-US" noProof="0" dirty="0" smtClean="0"/>
              <a:t>Topic introductions</a:t>
            </a:r>
            <a:endParaRPr lang="en-US" noProof="0" dirty="0"/>
          </a:p>
        </p:txBody>
      </p:sp>
      <p:sp>
        <p:nvSpPr>
          <p:cNvPr id="502787" name="Rectangle 3"/>
          <p:cNvSpPr>
            <a:spLocks noGrp="1" noChangeArrowheads="1"/>
          </p:cNvSpPr>
          <p:nvPr>
            <p:ph type="body" idx="1"/>
          </p:nvPr>
        </p:nvSpPr>
        <p:spPr/>
        <p:txBody>
          <a:bodyPr>
            <a:normAutofit/>
          </a:bodyPr>
          <a:lstStyle/>
          <a:p>
            <a:r>
              <a:rPr lang="en-US" noProof="0" dirty="0" smtClean="0"/>
              <a:t>Topics list in </a:t>
            </a:r>
            <a:r>
              <a:rPr lang="en-US" noProof="0" dirty="0" smtClean="0">
                <a:solidFill>
                  <a:srgbClr val="C00000"/>
                </a:solidFill>
                <a:hlinkClick r:id="rId3"/>
              </a:rPr>
              <a:t>Noppa</a:t>
            </a:r>
            <a:endParaRPr lang="en-US" noProof="0" dirty="0" smtClean="0"/>
          </a:p>
          <a:p>
            <a:pPr lvl="1"/>
            <a:r>
              <a:rPr lang="en-US" noProof="0" dirty="0" smtClean="0"/>
              <a:t>Doctoral students should propose their own topic</a:t>
            </a:r>
          </a:p>
          <a:p>
            <a:pPr lvl="1"/>
            <a:r>
              <a:rPr lang="en-US" noProof="0" dirty="0" smtClean="0"/>
              <a:t>Master students are usually better off choosing a topic from the list</a:t>
            </a:r>
          </a:p>
          <a:p>
            <a:pPr lvl="1"/>
            <a:r>
              <a:rPr lang="en-US" noProof="0" dirty="0" smtClean="0"/>
              <a:t>Everyone must have a tutor</a:t>
            </a:r>
          </a:p>
          <a:p>
            <a:endParaRPr lang="en-US" noProof="0" dirty="0" smtClean="0"/>
          </a:p>
          <a:p>
            <a:r>
              <a:rPr lang="en-US" noProof="0" dirty="0" smtClean="0"/>
              <a:t>Tutors: please introduce yourself first, then use 1-2 minutes on each topic</a:t>
            </a:r>
          </a:p>
          <a:p>
            <a:endParaRPr lang="en-US" noProof="0"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normAutofit fontScale="90000"/>
          </a:bodyPr>
          <a:lstStyle/>
          <a:p>
            <a:r>
              <a:rPr lang="en-US" noProof="0" dirty="0" smtClean="0"/>
              <a:t>Timetable</a:t>
            </a:r>
            <a:endParaRPr lang="en-US" noProof="0" dirty="0">
              <a:solidFill>
                <a:srgbClr val="FF0000"/>
              </a:solidFill>
            </a:endParaRPr>
          </a:p>
        </p:txBody>
      </p:sp>
      <p:sp>
        <p:nvSpPr>
          <p:cNvPr id="4" name="Content Placeholder 3"/>
          <p:cNvSpPr>
            <a:spLocks noGrp="1"/>
          </p:cNvSpPr>
          <p:nvPr>
            <p:ph idx="1"/>
          </p:nvPr>
        </p:nvSpPr>
        <p:spPr>
          <a:xfrm>
            <a:off x="457200" y="1484784"/>
            <a:ext cx="8229600" cy="5158925"/>
          </a:xfrm>
        </p:spPr>
        <p:txBody>
          <a:bodyPr/>
          <a:lstStyle/>
          <a:p>
            <a:r>
              <a:rPr lang="fi-FI" dirty="0" err="1" smtClean="0"/>
              <a:t>See</a:t>
            </a:r>
            <a:r>
              <a:rPr lang="fi-FI" dirty="0" smtClean="0"/>
              <a:t> the </a:t>
            </a:r>
            <a:r>
              <a:rPr lang="fi-FI" dirty="0" err="1" smtClean="0"/>
              <a:t>detailed</a:t>
            </a:r>
            <a:r>
              <a:rPr lang="fi-FI" dirty="0" smtClean="0"/>
              <a:t> </a:t>
            </a:r>
            <a:r>
              <a:rPr lang="fi-FI" dirty="0" err="1" smtClean="0"/>
              <a:t>schedule</a:t>
            </a:r>
            <a:r>
              <a:rPr lang="fi-FI" dirty="0" smtClean="0"/>
              <a:t> in </a:t>
            </a:r>
            <a:r>
              <a:rPr lang="fi-FI" dirty="0" smtClean="0">
                <a:hlinkClick r:id="rId3"/>
              </a:rPr>
              <a:t>Noppa</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a:xfrm>
            <a:off x="457200" y="274638"/>
            <a:ext cx="8229600" cy="582594"/>
          </a:xfrm>
        </p:spPr>
        <p:txBody>
          <a:bodyPr>
            <a:normAutofit fontScale="90000"/>
          </a:bodyPr>
          <a:lstStyle/>
          <a:p>
            <a:r>
              <a:rPr lang="en-US" noProof="0" dirty="0" smtClean="0"/>
              <a:t>Signing up for the course</a:t>
            </a:r>
            <a:endParaRPr lang="en-US" noProof="0" dirty="0"/>
          </a:p>
        </p:txBody>
      </p:sp>
      <p:sp>
        <p:nvSpPr>
          <p:cNvPr id="527363" name="Rectangle 3"/>
          <p:cNvSpPr>
            <a:spLocks noGrp="1" noChangeArrowheads="1"/>
          </p:cNvSpPr>
          <p:nvPr>
            <p:ph type="body" idx="1"/>
          </p:nvPr>
        </p:nvSpPr>
        <p:spPr>
          <a:xfrm>
            <a:off x="457200" y="1052736"/>
            <a:ext cx="8229600" cy="5472608"/>
          </a:xfrm>
        </p:spPr>
        <p:txBody>
          <a:bodyPr>
            <a:normAutofit fontScale="77500" lnSpcReduction="20000"/>
          </a:bodyPr>
          <a:lstStyle/>
          <a:p>
            <a:r>
              <a:rPr lang="en-US" noProof="0" dirty="0" smtClean="0"/>
              <a:t>Students sign up by sending an </a:t>
            </a:r>
            <a:r>
              <a:rPr lang="en-US" noProof="0" dirty="0" smtClean="0">
                <a:solidFill>
                  <a:srgbClr val="C00000"/>
                </a:solidFill>
              </a:rPr>
              <a:t>application</a:t>
            </a:r>
            <a:r>
              <a:rPr lang="en-US" noProof="0" dirty="0" smtClean="0"/>
              <a:t> to </a:t>
            </a:r>
            <a:br>
              <a:rPr lang="en-US" noProof="0" dirty="0" smtClean="0"/>
            </a:br>
            <a:r>
              <a:rPr lang="en-US" noProof="0" dirty="0" smtClean="0">
                <a:solidFill>
                  <a:srgbClr val="C00000"/>
                </a:solidFill>
                <a:hlinkClick r:id="rId3"/>
              </a:rPr>
              <a:t>t-110.5291@tkk.fi</a:t>
            </a:r>
            <a:endParaRPr lang="en-US" noProof="0" dirty="0" smtClean="0"/>
          </a:p>
          <a:p>
            <a:pPr lvl="1"/>
            <a:r>
              <a:rPr lang="en-US" dirty="0">
                <a:solidFill>
                  <a:schemeClr val="accent4">
                    <a:lumMod val="75000"/>
                  </a:schemeClr>
                </a:solidFill>
              </a:rPr>
              <a:t>Subject: </a:t>
            </a:r>
            <a:r>
              <a:rPr lang="en-US" dirty="0" smtClean="0">
                <a:solidFill>
                  <a:schemeClr val="accent4">
                    <a:lumMod val="75000"/>
                  </a:schemeClr>
                </a:solidFill>
              </a:rPr>
              <a:t>“Signup </a:t>
            </a:r>
            <a:r>
              <a:rPr lang="en-US" dirty="0">
                <a:solidFill>
                  <a:schemeClr val="accent4">
                    <a:lumMod val="75000"/>
                  </a:schemeClr>
                </a:solidFill>
              </a:rPr>
              <a:t>for </a:t>
            </a:r>
            <a:r>
              <a:rPr lang="en-US" dirty="0" err="1" smtClean="0">
                <a:solidFill>
                  <a:schemeClr val="accent4">
                    <a:lumMod val="75000"/>
                  </a:schemeClr>
                </a:solidFill>
              </a:rPr>
              <a:t>NetSec</a:t>
            </a:r>
            <a:r>
              <a:rPr lang="en-US" dirty="0" smtClean="0">
                <a:solidFill>
                  <a:schemeClr val="accent4">
                    <a:lumMod val="75000"/>
                  </a:schemeClr>
                </a:solidFill>
              </a:rPr>
              <a:t>”</a:t>
            </a:r>
            <a:endParaRPr lang="en-US" dirty="0">
              <a:solidFill>
                <a:schemeClr val="accent4">
                  <a:lumMod val="75000"/>
                </a:schemeClr>
              </a:solidFill>
            </a:endParaRPr>
          </a:p>
          <a:p>
            <a:pPr lvl="1"/>
            <a:r>
              <a:rPr lang="en-US" dirty="0">
                <a:solidFill>
                  <a:schemeClr val="accent4">
                    <a:lumMod val="75000"/>
                  </a:schemeClr>
                </a:solidFill>
              </a:rPr>
              <a:t>Name - </a:t>
            </a:r>
            <a:r>
              <a:rPr lang="en-US" dirty="0" err="1">
                <a:solidFill>
                  <a:schemeClr val="accent4">
                    <a:lumMod val="75000"/>
                  </a:schemeClr>
                </a:solidFill>
              </a:rPr>
              <a:t>Firstname</a:t>
            </a:r>
            <a:r>
              <a:rPr lang="en-US" dirty="0">
                <a:solidFill>
                  <a:schemeClr val="accent4">
                    <a:lumMod val="75000"/>
                  </a:schemeClr>
                </a:solidFill>
              </a:rPr>
              <a:t> </a:t>
            </a:r>
            <a:r>
              <a:rPr lang="en-US" dirty="0" err="1">
                <a:solidFill>
                  <a:schemeClr val="accent4">
                    <a:lumMod val="75000"/>
                  </a:schemeClr>
                </a:solidFill>
              </a:rPr>
              <a:t>Lastname</a:t>
            </a:r>
            <a:endParaRPr lang="en-US" dirty="0">
              <a:solidFill>
                <a:schemeClr val="accent4">
                  <a:lumMod val="75000"/>
                </a:schemeClr>
              </a:solidFill>
            </a:endParaRPr>
          </a:p>
          <a:p>
            <a:pPr lvl="1"/>
            <a:r>
              <a:rPr lang="en-US" dirty="0">
                <a:solidFill>
                  <a:schemeClr val="accent4">
                    <a:lumMod val="75000"/>
                  </a:schemeClr>
                </a:solidFill>
              </a:rPr>
              <a:t>Student number</a:t>
            </a:r>
          </a:p>
          <a:p>
            <a:pPr lvl="1"/>
            <a:r>
              <a:rPr lang="en-US" dirty="0">
                <a:solidFill>
                  <a:schemeClr val="accent4">
                    <a:lumMod val="75000"/>
                  </a:schemeClr>
                </a:solidFill>
              </a:rPr>
              <a:t>Aalto E-mail address (We prefer using Aalto email address)</a:t>
            </a:r>
          </a:p>
          <a:p>
            <a:pPr lvl="1"/>
            <a:r>
              <a:rPr lang="en-US" dirty="0">
                <a:solidFill>
                  <a:schemeClr val="accent4">
                    <a:lumMod val="75000"/>
                  </a:schemeClr>
                </a:solidFill>
              </a:rPr>
              <a:t>Your Aalto University account username (for Optima account)</a:t>
            </a:r>
          </a:p>
          <a:p>
            <a:pPr lvl="1"/>
            <a:r>
              <a:rPr lang="en-US" dirty="0">
                <a:solidFill>
                  <a:schemeClr val="accent4">
                    <a:lumMod val="75000"/>
                  </a:schemeClr>
                </a:solidFill>
              </a:rPr>
              <a:t>Participation in Integrated English language support (Yes / No). If No, please specify strong reasons.</a:t>
            </a:r>
          </a:p>
          <a:p>
            <a:pPr lvl="1"/>
            <a:r>
              <a:rPr lang="en-US" dirty="0">
                <a:solidFill>
                  <a:schemeClr val="accent4">
                    <a:lumMod val="75000"/>
                  </a:schemeClr>
                </a:solidFill>
              </a:rPr>
              <a:t>Your major and minor (or MSc program) </a:t>
            </a:r>
          </a:p>
          <a:p>
            <a:pPr lvl="1"/>
            <a:r>
              <a:rPr lang="en-US" dirty="0">
                <a:solidFill>
                  <a:schemeClr val="accent4">
                    <a:lumMod val="75000"/>
                  </a:schemeClr>
                </a:solidFill>
              </a:rPr>
              <a:t>Your transcript of completed courses (as attachments)</a:t>
            </a:r>
          </a:p>
          <a:p>
            <a:pPr lvl="1"/>
            <a:r>
              <a:rPr lang="en-US" dirty="0">
                <a:solidFill>
                  <a:schemeClr val="accent4">
                    <a:lumMod val="75000"/>
                  </a:schemeClr>
                </a:solidFill>
              </a:rPr>
              <a:t>5 Topics of your choice ordered by your priority (topic number, topic title, Tutor Name). </a:t>
            </a:r>
          </a:p>
          <a:p>
            <a:r>
              <a:rPr lang="en-US" i="1" noProof="0" dirty="0" smtClean="0"/>
              <a:t>Bachelor </a:t>
            </a:r>
            <a:r>
              <a:rPr lang="en-US" i="1" noProof="0" dirty="0" smtClean="0"/>
              <a:t>and exchange </a:t>
            </a:r>
            <a:r>
              <a:rPr lang="en-US" i="1" noProof="0" dirty="0" smtClean="0"/>
              <a:t>students, 1st-year Master student: </a:t>
            </a:r>
            <a:r>
              <a:rPr lang="en-US" i="1" noProof="0" dirty="0" smtClean="0"/>
              <a:t>discuss with professor before signing up</a:t>
            </a:r>
            <a:endParaRPr lang="en-US" i="1" noProof="0" dirty="0"/>
          </a:p>
          <a:p>
            <a:endParaRPr lang="en-US" noProof="0" dirty="0" smtClean="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3769</TotalTime>
  <Words>882</Words>
  <Application>Microsoft Office PowerPoint</Application>
  <PresentationFormat>On-screen Show (4:3)</PresentationFormat>
  <Paragraphs>125</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T-110.5291 Seminar on Network Security 2013  Tuomas Aura Sandeep Tamrakar</vt:lpstr>
      <vt:lpstr>Today’s agenda</vt:lpstr>
      <vt:lpstr>Overview</vt:lpstr>
      <vt:lpstr>Organization</vt:lpstr>
      <vt:lpstr>English support</vt:lpstr>
      <vt:lpstr>Course theme 2013</vt:lpstr>
      <vt:lpstr>Topic introductions</vt:lpstr>
      <vt:lpstr>Timetable</vt:lpstr>
      <vt:lpstr>Signing up for the course</vt:lpstr>
      <vt:lpstr>First draft (3.10.)</vt:lpstr>
      <vt:lpstr>Full draft (29.10.)</vt:lpstr>
      <vt:lpstr>Contents of a good seminar paper</vt:lpstr>
      <vt:lpstr>Format of a good seminar paper</vt:lpstr>
      <vt:lpstr>Finding research literature</vt:lpstr>
      <vt:lpstr>Cut and paste? – just don’t!</vt:lpstr>
      <vt:lpstr>Questions?</vt:lpstr>
    </vt:vector>
  </TitlesOfParts>
  <Company>TKK / TML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T-110.5190 Seminar on Internetworking</dc:title>
  <dc:creator>TML</dc:creator>
  <cp:lastModifiedBy>Tuomas Aura</cp:lastModifiedBy>
  <cp:revision>472</cp:revision>
  <dcterms:created xsi:type="dcterms:W3CDTF">2008-04-21T11:46:57Z</dcterms:created>
  <dcterms:modified xsi:type="dcterms:W3CDTF">2013-09-09T13:13:54Z</dcterms:modified>
</cp:coreProperties>
</file>