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65" r:id="rId3"/>
    <p:sldId id="311" r:id="rId4"/>
    <p:sldId id="266" r:id="rId5"/>
    <p:sldId id="341" r:id="rId6"/>
    <p:sldId id="342" r:id="rId7"/>
    <p:sldId id="282" r:id="rId8"/>
    <p:sldId id="333" r:id="rId9"/>
    <p:sldId id="307" r:id="rId10"/>
    <p:sldId id="334" r:id="rId11"/>
    <p:sldId id="335" r:id="rId12"/>
    <p:sldId id="338" r:id="rId13"/>
    <p:sldId id="339" r:id="rId14"/>
    <p:sldId id="343" r:id="rId15"/>
    <p:sldId id="337" r:id="rId16"/>
    <p:sldId id="316" r:id="rId17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DC7672-EA69-4F7F-AE74-B20A1F43D1C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49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9E63-7188-441E-9918-B1035272BA84}" type="slidenum">
              <a:rPr lang="fi-FI"/>
              <a:pPr/>
              <a:t>1</a:t>
            </a:fld>
            <a:endParaRPr lang="fi-FI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839AEE-3DA5-4B11-81A2-A1F08A376C46}" type="slidenum">
              <a:rPr lang="en-GB"/>
              <a:pPr/>
              <a:t>13</a:t>
            </a:fld>
            <a:endParaRPr lang="en-GB"/>
          </a:p>
        </p:txBody>
      </p:sp>
      <p:sp>
        <p:nvSpPr>
          <p:cNvPr id="556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EB322-BD2C-45FB-9B8A-83D5392D7A3D}" type="slidenum">
              <a:rPr lang="en-GB"/>
              <a:pPr/>
              <a:t>2</a:t>
            </a:fld>
            <a:endParaRPr lang="en-GB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6F4A4-DC3F-4F43-8CC5-8D7037509819}" type="slidenum">
              <a:rPr lang="en-GB"/>
              <a:pPr/>
              <a:t>3</a:t>
            </a:fld>
            <a:endParaRPr lang="en-GB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6F4A4-DC3F-4F43-8CC5-8D7037509819}" type="slidenum">
              <a:rPr lang="en-GB"/>
              <a:pPr/>
              <a:t>4</a:t>
            </a:fld>
            <a:endParaRPr lang="en-GB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BCB86-5289-4C94-9CE7-BBF9AD72C0A5}" type="slidenum">
              <a:rPr lang="en-GB"/>
              <a:pPr/>
              <a:t>7</a:t>
            </a:fld>
            <a:endParaRPr lang="en-GB"/>
          </a:p>
        </p:txBody>
      </p:sp>
      <p:sp>
        <p:nvSpPr>
          <p:cNvPr id="56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9A913-BE8E-4228-941D-53D12F6E0732}" type="slidenum">
              <a:rPr lang="en-GB"/>
              <a:pPr/>
              <a:t>8</a:t>
            </a:fld>
            <a:endParaRPr lang="en-GB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040C6-6CAB-4BAC-AAFB-007847819A09}" type="slidenum">
              <a:rPr lang="en-GB"/>
              <a:pPr/>
              <a:t>9</a:t>
            </a:fld>
            <a:endParaRPr lang="en-GB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13DF1-C2F4-4ECC-BBB6-56011C416D9F}" type="slidenum">
              <a:rPr lang="en-GB"/>
              <a:pPr/>
              <a:t>10</a:t>
            </a:fld>
            <a:endParaRPr lang="en-GB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88783-4923-4921-A3C1-972F86578B93}" type="slidenum">
              <a:rPr lang="en-GB"/>
              <a:pPr/>
              <a:t>11</a:t>
            </a:fld>
            <a:endParaRPr lang="en-GB"/>
          </a:p>
        </p:txBody>
      </p:sp>
      <p:sp>
        <p:nvSpPr>
          <p:cNvPr id="55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66C5-4AB7-4D2E-9D1B-F8775F378A1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47F1-0379-46F1-A1AA-258CC9F0E2F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A4E4-E391-4042-8053-078CA03C513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BFCD-9F21-4DCB-8AF6-4BB6465442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25"/>
            <a:ext cx="7924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524000"/>
            <a:ext cx="7924800" cy="4876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F4B8-2830-4F20-BCFB-1EBEAFE8A8B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39"/>
          </a:xfrm>
        </p:spPr>
        <p:txBody>
          <a:bodyPr/>
          <a:lstStyle>
            <a:lvl1pPr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460D-E300-42F3-826F-4C4A6A46AA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C8E0-F19B-4E98-88A3-EAF847D512D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B78A-6DEB-41AB-8D36-5C07C3502EF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EB5A-BECD-4998-A61E-FD514C38153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40B2-4CD0-4D26-B692-4E2B9EF0945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51DAD-060F-4EDA-A14D-1E6E7E6822D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2351-6F0E-4CB0-BE55-79E749694E1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cademic.research.microsoft.com/" TargetMode="External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lliportaali.fi/" TargetMode="External"/><Relationship Id="rId5" Type="http://schemas.openxmlformats.org/officeDocument/2006/relationships/hyperlink" Target="http://ieeexplore.ieee.org/" TargetMode="External"/><Relationship Id="rId4" Type="http://schemas.openxmlformats.org/officeDocument/2006/relationships/hyperlink" Target="http://dl.acm.org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-110.5290@tkk.f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-110.5291@tkk.f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T-110.5291</a:t>
            </a:r>
            <a:br>
              <a:rPr lang="en-US" noProof="0" dirty="0" smtClean="0"/>
            </a:br>
            <a:r>
              <a:rPr lang="en-US" noProof="0" dirty="0" smtClean="0"/>
              <a:t>Seminar on Network Security</a:t>
            </a:r>
            <a:br>
              <a:rPr lang="en-US" noProof="0" dirty="0" smtClean="0"/>
            </a:br>
            <a:r>
              <a:rPr lang="en-US" noProof="0" dirty="0" smtClean="0"/>
              <a:t>2012</a:t>
            </a:r>
            <a:endParaRPr lang="en-US" noProof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noProof="0" dirty="0" smtClean="0"/>
          </a:p>
          <a:p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First draft (1.10.)</a:t>
            </a:r>
            <a:endParaRPr lang="en-US" noProof="0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smtClean="0">
                <a:solidFill>
                  <a:srgbClr val="C00000"/>
                </a:solidFill>
              </a:rPr>
              <a:t>Outline</a:t>
            </a:r>
            <a:r>
              <a:rPr lang="en-US" noProof="0" smtClean="0"/>
              <a:t>: logical and makes a point (a message, central theme, focus, something to say)</a:t>
            </a:r>
          </a:p>
          <a:p>
            <a:r>
              <a:rPr lang="en-US" noProof="0" smtClean="0"/>
              <a:t>At least </a:t>
            </a:r>
            <a:r>
              <a:rPr lang="en-US" noProof="0" smtClean="0">
                <a:solidFill>
                  <a:srgbClr val="C00000"/>
                </a:solidFill>
              </a:rPr>
              <a:t>one page of text</a:t>
            </a:r>
            <a:r>
              <a:rPr lang="en-US" noProof="0" smtClean="0"/>
              <a:t> (readable English)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Key literature references</a:t>
            </a:r>
          </a:p>
          <a:p>
            <a:r>
              <a:rPr lang="en-US" noProof="0" smtClean="0"/>
              <a:t>Use the course template and </a:t>
            </a:r>
            <a:r>
              <a:rPr lang="en-US" noProof="0" smtClean="0">
                <a:solidFill>
                  <a:srgbClr val="C00000"/>
                </a:solidFill>
              </a:rPr>
              <a:t>Latex and Bibtex</a:t>
            </a:r>
          </a:p>
          <a:p>
            <a:pPr lvl="1"/>
            <a:r>
              <a:rPr lang="en-US" noProof="0" smtClean="0"/>
              <a:t>Note: use the new template from Noppa</a:t>
            </a:r>
          </a:p>
          <a:p>
            <a:r>
              <a:rPr lang="en-US" noProof="0" smtClean="0">
                <a:solidFill>
                  <a:schemeClr val="accent4">
                    <a:lumMod val="75000"/>
                  </a:schemeClr>
                </a:solidFill>
              </a:rPr>
              <a:t>Tutors should help especially with the outline and finding good references</a:t>
            </a:r>
            <a:endParaRPr lang="en-US" noProof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Full draft (25.10.)</a:t>
            </a:r>
            <a:endParaRPr lang="en-US" noProof="0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smtClean="0">
                <a:solidFill>
                  <a:srgbClr val="C00000"/>
                </a:solidFill>
              </a:rPr>
              <a:t>5-8 pages </a:t>
            </a:r>
            <a:r>
              <a:rPr lang="en-US" noProof="0" smtClean="0"/>
              <a:t>using the Latex template </a:t>
            </a:r>
          </a:p>
          <a:p>
            <a:r>
              <a:rPr lang="en-US" noProof="0" smtClean="0"/>
              <a:t>Most of the text and main ideas written, structure close to final</a:t>
            </a:r>
          </a:p>
          <a:p>
            <a:r>
              <a:rPr lang="en-US" noProof="0" smtClean="0"/>
              <a:t>References: original or authoritative, relevant, correct, up-to-date </a:t>
            </a:r>
          </a:p>
          <a:p>
            <a:r>
              <a:rPr lang="en-US" noProof="0" smtClean="0">
                <a:solidFill>
                  <a:schemeClr val="accent4">
                    <a:lumMod val="75000"/>
                  </a:schemeClr>
                </a:solidFill>
              </a:rPr>
              <a:t>One week later, deadline for tutor and opponent comments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Contents of a good seminar paper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smtClean="0"/>
              <a:t>Makes a small </a:t>
            </a:r>
            <a:r>
              <a:rPr lang="en-US" noProof="0" smtClean="0">
                <a:solidFill>
                  <a:srgbClr val="C00000"/>
                </a:solidFill>
              </a:rPr>
              <a:t>contribution</a:t>
            </a:r>
            <a:r>
              <a:rPr lang="en-US" noProof="0" smtClean="0"/>
              <a:t> to technical or scientific knowledge</a:t>
            </a:r>
          </a:p>
          <a:p>
            <a:pPr lvl="1"/>
            <a:r>
              <a:rPr lang="en-US" noProof="0" smtClean="0">
                <a:solidFill>
                  <a:schemeClr val="accent6"/>
                </a:solidFill>
              </a:rPr>
              <a:t>Original work </a:t>
            </a:r>
            <a:r>
              <a:rPr lang="en-US" noProof="0" smtClean="0"/>
              <a:t>with the student's own idea, analysis, evaluation, comparison, summary, example, experiences etc.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The reader learns something</a:t>
            </a:r>
          </a:p>
          <a:p>
            <a:r>
              <a:rPr lang="en-US" noProof="0" smtClean="0"/>
              <a:t>Uses </a:t>
            </a:r>
            <a:r>
              <a:rPr lang="en-US" noProof="0" smtClean="0">
                <a:solidFill>
                  <a:schemeClr val="accent6"/>
                </a:solidFill>
              </a:rPr>
              <a:t>diagrams</a:t>
            </a:r>
            <a:r>
              <a:rPr lang="en-US" noProof="0" smtClean="0"/>
              <a:t> and </a:t>
            </a:r>
            <a:r>
              <a:rPr lang="en-US" noProof="0" smtClean="0">
                <a:solidFill>
                  <a:schemeClr val="accent6"/>
                </a:solidFill>
              </a:rPr>
              <a:t>examples</a:t>
            </a:r>
          </a:p>
          <a:p>
            <a:r>
              <a:rPr lang="en-US" noProof="0" smtClean="0"/>
              <a:t>Covers a broad area extensively or a smaller area in depth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References to high-quality scientific literature and authoritative technical sources</a:t>
            </a:r>
          </a:p>
          <a:p>
            <a:pPr lvl="1"/>
            <a:endParaRPr lang="en-US" noProof="0" smtClean="0"/>
          </a:p>
          <a:p>
            <a:endParaRPr lang="en-US" noProof="0" smtClean="0"/>
          </a:p>
          <a:p>
            <a:endParaRPr lang="en-US" noProof="0" smtClean="0"/>
          </a:p>
          <a:p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0" smtClean="0"/>
              <a:t>Format of a good seminar paper</a:t>
            </a:r>
            <a:endParaRPr lang="en-US" noProof="0"/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noProof="0" dirty="0" smtClean="0">
                <a:solidFill>
                  <a:srgbClr val="C00000"/>
                </a:solidFill>
              </a:rPr>
              <a:t>Readable</a:t>
            </a:r>
            <a:r>
              <a:rPr lang="en-US" noProof="0" dirty="0" smtClean="0"/>
              <a:t> and correct English</a:t>
            </a:r>
          </a:p>
          <a:p>
            <a:r>
              <a:rPr lang="en-US" noProof="0" dirty="0" smtClean="0">
                <a:solidFill>
                  <a:srgbClr val="C00000"/>
                </a:solidFill>
              </a:rPr>
              <a:t>Neutral and objective</a:t>
            </a:r>
            <a:r>
              <a:rPr lang="en-US" noProof="0" dirty="0" smtClean="0"/>
              <a:t> style suitable for scientific and technical writing</a:t>
            </a:r>
          </a:p>
          <a:p>
            <a:r>
              <a:rPr lang="en-US" noProof="0" dirty="0" smtClean="0">
                <a:solidFill>
                  <a:srgbClr val="C00000"/>
                </a:solidFill>
              </a:rPr>
              <a:t>Structure</a:t>
            </a:r>
            <a:r>
              <a:rPr lang="en-US" noProof="0" dirty="0" smtClean="0"/>
              <a:t> of a conference paper: title, abstract, introduction, background, body sections, conclusion, references, (appendices)</a:t>
            </a:r>
          </a:p>
          <a:p>
            <a:r>
              <a:rPr lang="en-US" noProof="0" dirty="0" smtClean="0"/>
              <a:t>In computer-science papers, body sections can vary: </a:t>
            </a:r>
          </a:p>
          <a:p>
            <a:pPr lvl="1"/>
            <a:r>
              <a:rPr lang="en-US" sz="2300" noProof="0" dirty="0" smtClean="0"/>
              <a:t>experimental setup, </a:t>
            </a:r>
            <a:r>
              <a:rPr lang="en-US" sz="2300" noProof="0" dirty="0"/>
              <a:t>results, </a:t>
            </a:r>
            <a:r>
              <a:rPr lang="en-US" sz="2300" noProof="0" dirty="0" smtClean="0"/>
              <a:t>discussion</a:t>
            </a:r>
          </a:p>
          <a:p>
            <a:pPr lvl="1"/>
            <a:r>
              <a:rPr lang="en-US" sz="2300" dirty="0"/>
              <a:t>problem, solution, evaluation</a:t>
            </a:r>
          </a:p>
          <a:p>
            <a:pPr lvl="1"/>
            <a:r>
              <a:rPr lang="en-US" sz="2300" noProof="0" dirty="0" smtClean="0"/>
              <a:t>architecture, implementation, evaluation</a:t>
            </a:r>
          </a:p>
          <a:p>
            <a:pPr lvl="1"/>
            <a:r>
              <a:rPr lang="en-US" sz="2300" noProof="0" dirty="0" smtClean="0"/>
              <a:t>technology 1, 2, 3, comparison (but make sure to do your own analysis!)</a:t>
            </a:r>
          </a:p>
          <a:p>
            <a:r>
              <a:rPr lang="en-US" noProof="0" dirty="0" smtClean="0"/>
              <a:t>Correct and </a:t>
            </a:r>
            <a:r>
              <a:rPr lang="en-US" noProof="0" dirty="0"/>
              <a:t>s</a:t>
            </a:r>
            <a:r>
              <a:rPr lang="en-US" noProof="0" dirty="0" smtClean="0"/>
              <a:t>ufficient in-text citations to </a:t>
            </a:r>
            <a:r>
              <a:rPr lang="en-US" noProof="0" dirty="0" smtClean="0">
                <a:solidFill>
                  <a:srgbClr val="C00000"/>
                </a:solidFill>
              </a:rPr>
              <a:t>acknowledge sources</a:t>
            </a:r>
            <a:r>
              <a:rPr lang="en-US" noProof="0" dirty="0" smtClean="0"/>
              <a:t>; correct and consistently formatted references</a:t>
            </a:r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 smtClean="0"/>
          </a:p>
          <a:p>
            <a:endParaRPr lang="en-US" noProof="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Finding research literature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Finding research publications:</a:t>
            </a:r>
          </a:p>
          <a:p>
            <a:pPr lvl="1"/>
            <a:r>
              <a:rPr lang="en-US" dirty="0" smtClean="0"/>
              <a:t>Google Scholar, </a:t>
            </a:r>
            <a:r>
              <a:rPr lang="en-US" dirty="0" smtClean="0">
                <a:hlinkClick r:id="rId2"/>
              </a:rPr>
              <a:t>http://scholar.google.com/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Microsoft Academic Search,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://academic.research.microsoft.com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ACM Digital Library </a:t>
            </a:r>
            <a:r>
              <a:rPr lang="en-US" dirty="0" smtClean="0"/>
              <a:t>/ ACM Guide to Computing Literature, </a:t>
            </a:r>
            <a:r>
              <a:rPr lang="fi-FI" dirty="0">
                <a:hlinkClick r:id="rId4"/>
              </a:rPr>
              <a:t>http://</a:t>
            </a:r>
            <a:r>
              <a:rPr lang="fi-FI" dirty="0" smtClean="0">
                <a:hlinkClick r:id="rId4"/>
              </a:rPr>
              <a:t>dl.acm.org/</a:t>
            </a:r>
            <a:r>
              <a:rPr lang="fi-FI" dirty="0" smtClean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IEEE </a:t>
            </a:r>
            <a:r>
              <a:rPr lang="en-US" dirty="0" err="1" smtClean="0"/>
              <a:t>Xplore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http://ieeexplore.ieee.org/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Access to PDFs in online libraries from home:</a:t>
            </a:r>
          </a:p>
          <a:p>
            <a:pPr lvl="1"/>
            <a:r>
              <a:rPr lang="en-US" dirty="0" smtClean="0"/>
              <a:t>Most online libraries can be accessed freely from the campus </a:t>
            </a:r>
          </a:p>
          <a:p>
            <a:pPr lvl="1"/>
            <a:r>
              <a:rPr lang="en-US" dirty="0" smtClean="0"/>
              <a:t>Library portal </a:t>
            </a:r>
            <a:r>
              <a:rPr lang="en-US" dirty="0" smtClean="0">
                <a:hlinkClick r:id="rId6"/>
              </a:rPr>
              <a:t>http://www.nelliportaali.fi/</a:t>
            </a:r>
            <a:r>
              <a:rPr lang="en-US" dirty="0" smtClean="0"/>
              <a:t> enables access from anywhere: log in with your Aalto user account, search for the online library (“find database”) that you want to access, and follow the link to the library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188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Cut and paste? – </a:t>
            </a:r>
            <a:r>
              <a:rPr lang="en-US" noProof="0" smtClean="0">
                <a:solidFill>
                  <a:srgbClr val="0070C0"/>
                </a:solidFill>
              </a:rPr>
              <a:t>just don’t!</a:t>
            </a:r>
            <a:endParaRPr lang="en-US" noProof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noProof="0" smtClean="0"/>
              <a:t>Do not cut and paste text or images from the web or somewhere else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Do not cut and paste even if you plan to change it later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Do not rewrite somebody else’s text sentence by sentence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Clearly mark quotations</a:t>
            </a:r>
            <a:r>
              <a:rPr lang="en-US" noProof="0" smtClean="0"/>
              <a:t>, for example:</a:t>
            </a:r>
          </a:p>
          <a:p>
            <a:pPr lvl="1"/>
            <a:r>
              <a:rPr lang="en-US" i="1" noProof="0" smtClean="0"/>
              <a:t>According to Smith, “uncertainties include fuzzyness and randomness” </a:t>
            </a:r>
            <a:r>
              <a:rPr lang="en-US" noProof="0" smtClean="0"/>
              <a:t>[14].</a:t>
            </a:r>
          </a:p>
          <a:p>
            <a:pPr lvl="1"/>
            <a:r>
              <a:rPr lang="en-US" i="1" noProof="0" smtClean="0"/>
              <a:t>The structure this this section follows closely Smith al. </a:t>
            </a:r>
            <a:r>
              <a:rPr lang="en-US" noProof="0" smtClean="0"/>
              <a:t>[15].</a:t>
            </a:r>
          </a:p>
          <a:p>
            <a:pPr lvl="1"/>
            <a:r>
              <a:rPr lang="en-US" noProof="0" smtClean="0"/>
              <a:t>You can quote images but it is much better to draw your own</a:t>
            </a:r>
          </a:p>
          <a:p>
            <a:r>
              <a:rPr lang="en-US" noProof="0" smtClean="0"/>
              <a:t>Anyone found copying even a small amount of someone else’s work without correct citations will fail the course and may face further disciplinary action</a:t>
            </a:r>
          </a:p>
          <a:p>
            <a:endParaRPr lang="en-US" noProof="0" smtClean="0"/>
          </a:p>
          <a:p>
            <a:pPr>
              <a:buNone/>
            </a:pPr>
            <a:endParaRPr lang="en-US" noProof="0" smtClean="0"/>
          </a:p>
          <a:p>
            <a:pPr>
              <a:buNone/>
            </a:pPr>
            <a:endParaRPr lang="en-US" noProof="0" smtClean="0"/>
          </a:p>
          <a:p>
            <a:endParaRPr lang="en-US" noProof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Questions?</a:t>
            </a:r>
            <a:endParaRPr lang="en-US" noProof="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Today’s agenda</a:t>
            </a:r>
            <a:endParaRPr lang="en-US" noProof="0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Overview and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English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Course theme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noProof="0" dirty="0" smtClean="0"/>
              <a:t>Project topics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Timetable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Signing up for the course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First draft, full draft, final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noProof="0" dirty="0" smtClean="0"/>
              <a:t>What is a good seminar paper?</a:t>
            </a:r>
            <a:endParaRPr lang="en-US" noProof="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Overview</a:t>
            </a:r>
            <a:endParaRPr lang="en-US" noProof="0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n-US" noProof="0" dirty="0" smtClean="0"/>
              <a:t>T-110.5291 Seminar on Network Security P (5 </a:t>
            </a:r>
            <a:r>
              <a:rPr lang="en-US" noProof="0" dirty="0" err="1" smtClean="0"/>
              <a:t>cr</a:t>
            </a:r>
            <a:r>
              <a:rPr lang="en-US" noProof="0" dirty="0" smtClean="0"/>
              <a:t>) </a:t>
            </a:r>
          </a:p>
          <a:p>
            <a:r>
              <a:rPr lang="en-US" noProof="0" dirty="0" smtClean="0">
                <a:solidFill>
                  <a:srgbClr val="C00000"/>
                </a:solidFill>
              </a:rPr>
              <a:t>Final-year Master-level </a:t>
            </a:r>
            <a:r>
              <a:rPr lang="en-US" noProof="0" dirty="0" smtClean="0"/>
              <a:t>course</a:t>
            </a:r>
          </a:p>
          <a:p>
            <a:r>
              <a:rPr lang="en-US" noProof="0" dirty="0" smtClean="0"/>
              <a:t>Students write a technical paper (~5-8 pages)</a:t>
            </a:r>
          </a:p>
          <a:p>
            <a:pPr lvl="1"/>
            <a:r>
              <a:rPr lang="en-US" noProof="0" dirty="0" smtClean="0"/>
              <a:t>format of a  technical or scientific conference publication</a:t>
            </a:r>
          </a:p>
          <a:p>
            <a:r>
              <a:rPr lang="en-US" noProof="0" dirty="0" smtClean="0"/>
              <a:t>Requirements: </a:t>
            </a:r>
          </a:p>
          <a:p>
            <a:pPr lvl="1"/>
            <a:r>
              <a:rPr lang="en-US" noProof="0" dirty="0" smtClean="0">
                <a:solidFill>
                  <a:schemeClr val="accent4">
                    <a:lumMod val="75000"/>
                  </a:schemeClr>
                </a:solidFill>
              </a:rPr>
              <a:t>writing the paper </a:t>
            </a:r>
          </a:p>
          <a:p>
            <a:pPr lvl="1"/>
            <a:r>
              <a:rPr lang="en-US" noProof="0" dirty="0" smtClean="0">
                <a:solidFill>
                  <a:schemeClr val="accent4">
                    <a:lumMod val="75000"/>
                  </a:schemeClr>
                </a:solidFill>
              </a:rPr>
              <a:t>presentation and attendance on the seminar day</a:t>
            </a:r>
          </a:p>
          <a:p>
            <a:pPr lvl="1"/>
            <a:r>
              <a:rPr lang="en-US" noProof="0" dirty="0" smtClean="0"/>
              <a:t>acting as opponent for another student </a:t>
            </a:r>
          </a:p>
          <a:p>
            <a:pPr lvl="1"/>
            <a:r>
              <a:rPr lang="en-US" noProof="0" dirty="0" smtClean="0"/>
              <a:t>mandatory course feedback</a:t>
            </a:r>
          </a:p>
          <a:p>
            <a:r>
              <a:rPr lang="en-US" noProof="0" dirty="0" smtClean="0">
                <a:solidFill>
                  <a:srgbClr val="C00000"/>
                </a:solidFill>
              </a:rPr>
              <a:t>Individual tutor</a:t>
            </a:r>
            <a:r>
              <a:rPr lang="en-US" noProof="0" dirty="0" smtClean="0"/>
              <a:t> for each student</a:t>
            </a:r>
          </a:p>
          <a:p>
            <a:r>
              <a:rPr lang="en-US" noProof="0" dirty="0" smtClean="0">
                <a:solidFill>
                  <a:srgbClr val="C00000"/>
                </a:solidFill>
              </a:rPr>
              <a:t>Individual work</a:t>
            </a:r>
            <a:r>
              <a:rPr lang="en-US" noProof="0" dirty="0" smtClean="0"/>
              <a:t>, no groups</a:t>
            </a:r>
          </a:p>
          <a:p>
            <a:r>
              <a:rPr lang="en-US" noProof="0" dirty="0" smtClean="0"/>
              <a:t>Max ~25 participants by application</a:t>
            </a:r>
          </a:p>
          <a:p>
            <a:endParaRPr lang="en-US" noProof="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Organization</a:t>
            </a:r>
            <a:endParaRPr lang="en-US" noProof="0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smtClean="0"/>
              <a:t>Responsible teacher: </a:t>
            </a:r>
            <a:r>
              <a:rPr lang="en-US" noProof="0" smtClean="0">
                <a:solidFill>
                  <a:srgbClr val="0070C0"/>
                </a:solidFill>
              </a:rPr>
              <a:t>Tuomas Aura</a:t>
            </a:r>
          </a:p>
          <a:p>
            <a:r>
              <a:rPr lang="en-US" noProof="0" smtClean="0"/>
              <a:t>Course assistant: </a:t>
            </a:r>
            <a:r>
              <a:rPr lang="en-US" noProof="0" smtClean="0">
                <a:solidFill>
                  <a:srgbClr val="0070C0"/>
                </a:solidFill>
              </a:rPr>
              <a:t>Sandeep Tamrakar</a:t>
            </a:r>
          </a:p>
          <a:p>
            <a:r>
              <a:rPr lang="en-US" noProof="0" smtClean="0"/>
              <a:t>All course material will be in </a:t>
            </a:r>
            <a:r>
              <a:rPr lang="en-US" noProof="0" smtClean="0">
                <a:solidFill>
                  <a:srgbClr val="C00000"/>
                </a:solidFill>
              </a:rPr>
              <a:t>Noppa 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Email alias: </a:t>
            </a:r>
            <a:r>
              <a:rPr lang="en-US" noProof="0" smtClean="0">
                <a:solidFill>
                  <a:srgbClr val="C00000"/>
                </a:solidFill>
                <a:hlinkClick r:id="rId3"/>
              </a:rPr>
              <a:t>t-110.5291@tkk.fi</a:t>
            </a:r>
            <a:r>
              <a:rPr lang="en-US" noProof="0" smtClean="0">
                <a:solidFill>
                  <a:srgbClr val="C00000"/>
                </a:solidFill>
              </a:rPr>
              <a:t> </a:t>
            </a:r>
          </a:p>
          <a:p>
            <a:r>
              <a:rPr lang="en-US" noProof="0" smtClean="0">
                <a:solidFill>
                  <a:srgbClr val="C00000"/>
                </a:solidFill>
              </a:rPr>
              <a:t>Optima</a:t>
            </a:r>
            <a:r>
              <a:rPr lang="en-US" noProof="0" smtClean="0"/>
              <a:t> for paper and comments submission</a:t>
            </a:r>
          </a:p>
          <a:p>
            <a:r>
              <a:rPr lang="en-US" noProof="0" smtClean="0"/>
              <a:t>Tutors are researchers, doctoral students, and exprienced security professionals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English support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>
                <a:solidFill>
                  <a:srgbClr val="0070C0"/>
                </a:solidFill>
              </a:rPr>
              <a:t>Roger Munn</a:t>
            </a:r>
            <a:r>
              <a:rPr lang="en-US" noProof="0" dirty="0" smtClean="0"/>
              <a:t> </a:t>
            </a:r>
          </a:p>
          <a:p>
            <a:r>
              <a:rPr lang="en-US" dirty="0" smtClean="0"/>
              <a:t>Individual feedback on your writing</a:t>
            </a:r>
            <a:r>
              <a:rPr lang="en-US" noProof="0" dirty="0" smtClean="0"/>
              <a:t> </a:t>
            </a:r>
          </a:p>
          <a:p>
            <a:r>
              <a:rPr lang="en-US" noProof="0" dirty="0" smtClean="0"/>
              <a:t>Three meetings, groups and time in Noppa</a:t>
            </a:r>
          </a:p>
          <a:p>
            <a:r>
              <a:rPr lang="en-US" dirty="0"/>
              <a:t>No study credits</a:t>
            </a:r>
          </a:p>
          <a:p>
            <a:r>
              <a:rPr lang="en-US" noProof="0" dirty="0" smtClean="0"/>
              <a:t>Mandatory — or you will be penalized for any poor language in your paper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58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Course theme 2012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>
                <a:solidFill>
                  <a:srgbClr val="C00000"/>
                </a:solidFill>
              </a:rPr>
              <a:t>Security and privacy in digital services</a:t>
            </a:r>
          </a:p>
          <a:p>
            <a:r>
              <a:rPr lang="en-US" dirty="0" smtClean="0"/>
              <a:t>Digital services, mobile devices, and ubiquitous computing have become part of our everyday work and life</a:t>
            </a:r>
          </a:p>
          <a:p>
            <a:r>
              <a:rPr lang="en-US" noProof="0" dirty="0" smtClean="0"/>
              <a:t>On the open Internet, everything is exposed to attacks </a:t>
            </a:r>
          </a:p>
          <a:p>
            <a:r>
              <a:rPr lang="en-US" noProof="0" dirty="0" smtClean="0"/>
              <a:t>How to make the services and their supporting infrastructure safer?</a:t>
            </a:r>
          </a:p>
        </p:txBody>
      </p:sp>
    </p:spTree>
    <p:extLst>
      <p:ext uri="{BB962C8B-B14F-4D97-AF65-F5344CB8AC3E}">
        <p14:creationId xmlns:p14="http://schemas.microsoft.com/office/powerpoint/2010/main" val="13185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Topic introductions</a:t>
            </a:r>
            <a:endParaRPr lang="en-US" noProof="0" dirty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smtClean="0"/>
              <a:t>Topics list in </a:t>
            </a:r>
            <a:r>
              <a:rPr lang="en-US" noProof="0" smtClean="0">
                <a:solidFill>
                  <a:srgbClr val="C00000"/>
                </a:solidFill>
              </a:rPr>
              <a:t>Noppa</a:t>
            </a:r>
            <a:endParaRPr lang="en-US" noProof="0" smtClean="0"/>
          </a:p>
          <a:p>
            <a:pPr lvl="1"/>
            <a:r>
              <a:rPr lang="en-US" noProof="0" smtClean="0"/>
              <a:t>Doctoral students should propose their own topic</a:t>
            </a:r>
          </a:p>
          <a:p>
            <a:pPr lvl="1"/>
            <a:r>
              <a:rPr lang="en-US" noProof="0" smtClean="0"/>
              <a:t>Master students are usually better off choosing a topic from the list</a:t>
            </a:r>
          </a:p>
          <a:p>
            <a:pPr lvl="1"/>
            <a:r>
              <a:rPr lang="en-US" noProof="0" smtClean="0"/>
              <a:t>Everyone must have a tutor</a:t>
            </a:r>
          </a:p>
          <a:p>
            <a:endParaRPr lang="en-US" noProof="0" smtClean="0"/>
          </a:p>
          <a:p>
            <a:r>
              <a:rPr lang="en-US" noProof="0" smtClean="0"/>
              <a:t>Tutors: please introduce yourself first, then use 1-2 minutes on each topic</a:t>
            </a:r>
          </a:p>
          <a:p>
            <a:endParaRPr lang="en-US" noProof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7825"/>
            <a:ext cx="7924800" cy="530895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Timetable </a:t>
            </a:r>
            <a:br>
              <a:rPr lang="en-US" noProof="0" dirty="0" smtClean="0"/>
            </a:br>
            <a:r>
              <a:rPr lang="en-US" noProof="0" dirty="0" smtClean="0">
                <a:solidFill>
                  <a:srgbClr val="FF0000"/>
                </a:solidFill>
              </a:rPr>
              <a:t>Check the times from Noppa!</a:t>
            </a:r>
            <a:endParaRPr lang="en-US" noProof="0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39200517"/>
              </p:ext>
            </p:extLst>
          </p:nvPr>
        </p:nvGraphicFramePr>
        <p:xfrm>
          <a:off x="251520" y="1231777"/>
          <a:ext cx="8568952" cy="536557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384376"/>
                <a:gridCol w="5184576"/>
              </a:tblGrid>
              <a:tr h="235503">
                <a:tc>
                  <a:txBody>
                    <a:bodyPr/>
                    <a:lstStyle/>
                    <a:p>
                      <a:r>
                        <a:rPr lang="fi-FI" sz="1600" b="1" dirty="0" err="1"/>
                        <a:t>Date</a:t>
                      </a:r>
                      <a:r>
                        <a:rPr lang="fi-FI" sz="1600" b="1" dirty="0"/>
                        <a:t> </a:t>
                      </a:r>
                      <a:endParaRPr lang="fi-FI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b="1" dirty="0" err="1" smtClean="0"/>
                        <a:t>Event</a:t>
                      </a:r>
                      <a:r>
                        <a:rPr lang="fi-FI" sz="1600" b="1" dirty="0" smtClean="0"/>
                        <a:t> </a:t>
                      </a:r>
                      <a:endParaRPr lang="fi-FI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err="1"/>
                        <a:t>Mon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smtClean="0"/>
                        <a:t>10.9.,</a:t>
                      </a:r>
                      <a:r>
                        <a:rPr lang="fi-FI" sz="1600" baseline="0" dirty="0" smtClean="0"/>
                        <a:t> </a:t>
                      </a:r>
                      <a:r>
                        <a:rPr lang="fi-FI" sz="1600" dirty="0" smtClean="0"/>
                        <a:t>16:15-18:00, T3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First course meeting.</a:t>
                      </a:r>
                      <a:r>
                        <a:rPr lang="en-US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/>
                        <a:t>Presentation of the </a:t>
                      </a:r>
                      <a:r>
                        <a:rPr lang="en-US" sz="1600" dirty="0" smtClean="0"/>
                        <a:t>topics. </a:t>
                      </a:r>
                      <a:endParaRPr lang="en-US" sz="1600" dirty="0"/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/>
                        <a:t>Fri </a:t>
                      </a:r>
                      <a:r>
                        <a:rPr lang="fi-FI" sz="1600" dirty="0" smtClean="0"/>
                        <a:t>14.9., </a:t>
                      </a:r>
                      <a:r>
                        <a:rPr lang="fi-FI" sz="1600" dirty="0" err="1" smtClean="0">
                          <a:solidFill>
                            <a:srgbClr val="FF0000"/>
                          </a:solidFill>
                        </a:rPr>
                        <a:t>Midday</a:t>
                      </a:r>
                      <a:r>
                        <a:rPr lang="fi-FI" sz="1600" dirty="0" smtClean="0">
                          <a:solidFill>
                            <a:srgbClr val="FF0000"/>
                          </a:solidFill>
                        </a:rPr>
                        <a:t> 12:00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Deadline for signing up for the course </a:t>
                      </a:r>
                    </a:p>
                  </a:txBody>
                  <a:tcPr marL="45720" marR="45720" anchor="ctr"/>
                </a:tc>
              </a:tr>
              <a:tr h="242212">
                <a:tc>
                  <a:txBody>
                    <a:bodyPr/>
                    <a:lstStyle/>
                    <a:p>
                      <a:r>
                        <a:rPr lang="fi-FI" sz="1600" dirty="0" err="1"/>
                        <a:t>Mon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smtClean="0"/>
                        <a:t>17.9.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Accepted students and their topics are announced. </a:t>
                      </a: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err="1"/>
                        <a:t>Thu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smtClean="0"/>
                        <a:t>1.10.,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Deadline: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First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Draft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submission</a:t>
                      </a:r>
                      <a:endParaRPr lang="fi-FI" sz="1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/>
                        <a:t>Fri </a:t>
                      </a:r>
                      <a:r>
                        <a:rPr lang="fi-FI" sz="1600" dirty="0" smtClean="0"/>
                        <a:t>5.10.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Feedback </a:t>
                      </a:r>
                      <a:r>
                        <a:rPr lang="fi-FI" sz="1600" dirty="0" err="1"/>
                        <a:t>from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err="1"/>
                        <a:t>your</a:t>
                      </a:r>
                      <a:r>
                        <a:rPr lang="fi-FI" sz="1600" dirty="0"/>
                        <a:t> tutor </a:t>
                      </a: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err="1"/>
                        <a:t>Thu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smtClean="0"/>
                        <a:t>25.10.,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Deadline: Full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draft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submission</a:t>
                      </a:r>
                      <a:endParaRPr lang="fi-FI" sz="1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/>
                        <a:t>Fri </a:t>
                      </a:r>
                      <a:r>
                        <a:rPr lang="fi-FI" sz="1600" dirty="0" smtClean="0"/>
                        <a:t>5.11.,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effectLst/>
                        </a:rPr>
                        <a:t>Deadline: </a:t>
                      </a:r>
                      <a:r>
                        <a:rPr lang="fi-FI" sz="1600" dirty="0" err="1">
                          <a:effectLst/>
                        </a:rPr>
                        <a:t>Opponent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comment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submission</a:t>
                      </a:r>
                      <a:endParaRPr lang="fi-FI" sz="1600" dirty="0"/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/>
                        <a:t>Fri </a:t>
                      </a:r>
                      <a:r>
                        <a:rPr lang="fi-FI" sz="1600" dirty="0" smtClean="0"/>
                        <a:t>5.11.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Feedback </a:t>
                      </a:r>
                      <a:r>
                        <a:rPr lang="fi-FI" sz="1600" dirty="0" err="1"/>
                        <a:t>from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err="1"/>
                        <a:t>your</a:t>
                      </a:r>
                      <a:r>
                        <a:rPr lang="fi-FI" sz="1600" dirty="0"/>
                        <a:t> tutor </a:t>
                      </a: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err="1"/>
                        <a:t>Thu</a:t>
                      </a:r>
                      <a:r>
                        <a:rPr lang="fi-FI" sz="1600" dirty="0"/>
                        <a:t> </a:t>
                      </a:r>
                      <a:r>
                        <a:rPr lang="fi-FI" sz="1600" dirty="0" smtClean="0"/>
                        <a:t>22.11. </a:t>
                      </a:r>
                      <a:r>
                        <a:rPr lang="fi-FI" sz="1600" baseline="0" dirty="0" smtClean="0"/>
                        <a:t>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Deadline: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Final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paper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submission</a:t>
                      </a:r>
                      <a:endParaRPr lang="fi-FI" sz="1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/>
                </a:tc>
              </a:tr>
              <a:tr h="336375">
                <a:tc>
                  <a:txBody>
                    <a:bodyPr/>
                    <a:lstStyle/>
                    <a:p>
                      <a:r>
                        <a:rPr lang="fi-FI" sz="1600" b="0" dirty="0" err="1"/>
                        <a:t>Mon</a:t>
                      </a:r>
                      <a:r>
                        <a:rPr lang="fi-FI" sz="1600" b="0" dirty="0"/>
                        <a:t> </a:t>
                      </a:r>
                      <a:r>
                        <a:rPr lang="fi-FI" sz="1600" b="0" dirty="0" smtClean="0"/>
                        <a:t>26.11. </a:t>
                      </a:r>
                      <a:endParaRPr lang="fi-FI" sz="16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Seminar proceedings compiled for printing and </a:t>
                      </a:r>
                      <a:r>
                        <a:rPr lang="en-US" sz="1600" dirty="0" smtClean="0"/>
                        <a:t>online</a:t>
                      </a:r>
                      <a:endParaRPr lang="en-US" sz="1600" dirty="0"/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b="0" dirty="0" err="1"/>
                        <a:t>Mon</a:t>
                      </a:r>
                      <a:r>
                        <a:rPr lang="fi-FI" sz="1600" b="0" dirty="0"/>
                        <a:t> </a:t>
                      </a:r>
                      <a:r>
                        <a:rPr lang="fi-FI" sz="1600" b="0" dirty="0" smtClean="0"/>
                        <a:t>3.12., 16:15-18:00, T3</a:t>
                      </a:r>
                      <a:endParaRPr lang="fi-FI" sz="1600" b="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Second </a:t>
                      </a:r>
                      <a:r>
                        <a:rPr lang="en-US" sz="16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course </a:t>
                      </a:r>
                      <a:r>
                        <a:rPr lang="en-US" sz="1600" b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meeting</a:t>
                      </a:r>
                      <a:endParaRPr lang="en-US" sz="16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/>
                </a:tc>
              </a:tr>
              <a:tr h="161487"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Mon</a:t>
                      </a:r>
                      <a:r>
                        <a:rPr lang="fi-FI" sz="1600" dirty="0" smtClean="0"/>
                        <a:t> 3.12.,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Deadline: Presentation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slide</a:t>
                      </a:r>
                      <a:r>
                        <a:rPr lang="fi-FI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fi-FI" sz="16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submission</a:t>
                      </a:r>
                      <a:endParaRPr lang="fi-FI" sz="16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en-US" sz="1600" dirty="0"/>
                        <a:t>Fri </a:t>
                      </a:r>
                      <a:r>
                        <a:rPr lang="en-US" sz="1600" dirty="0" smtClean="0"/>
                        <a:t>14.12.,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Full </a:t>
                      </a:r>
                      <a:r>
                        <a:rPr lang="en-US" sz="1600" dirty="0"/>
                        <a:t>Day </a:t>
                      </a:r>
                      <a:r>
                        <a:rPr lang="en-US" sz="1600" dirty="0" smtClean="0"/>
                        <a:t>08-19, AS1 </a:t>
                      </a:r>
                      <a:endParaRPr lang="en-US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Seminar </a:t>
                      </a:r>
                      <a:r>
                        <a:rPr lang="en-US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day, </a:t>
                      </a:r>
                      <a:r>
                        <a:rPr lang="en-US" sz="16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presentations </a:t>
                      </a:r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Tue 18.12, </a:t>
                      </a:r>
                      <a:r>
                        <a:rPr lang="fi-FI" sz="1600" dirty="0" err="1" smtClean="0"/>
                        <a:t>Midday</a:t>
                      </a:r>
                      <a:r>
                        <a:rPr lang="fi-FI" sz="1600" dirty="0" smtClean="0"/>
                        <a:t> 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fi-FI" sz="1600" dirty="0">
                          <a:effectLst/>
                        </a:rPr>
                        <a:t>Deadline: </a:t>
                      </a:r>
                      <a:r>
                        <a:rPr lang="fi-FI" sz="1600" dirty="0" err="1">
                          <a:effectLst/>
                        </a:rPr>
                        <a:t>opponent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comment</a:t>
                      </a:r>
                      <a:r>
                        <a:rPr lang="fi-FI" sz="1600" dirty="0">
                          <a:effectLst/>
                        </a:rPr>
                        <a:t> </a:t>
                      </a:r>
                      <a:r>
                        <a:rPr lang="fi-FI" sz="1600" dirty="0" err="1">
                          <a:effectLst/>
                        </a:rPr>
                        <a:t>submission</a:t>
                      </a:r>
                      <a:endParaRPr lang="fi-FI" sz="1600" dirty="0"/>
                    </a:p>
                  </a:txBody>
                  <a:tcPr marL="45720" marR="45720" anchor="ctr"/>
                </a:tc>
              </a:tr>
              <a:tr h="235503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Tue 18.12</a:t>
                      </a:r>
                      <a:endParaRPr lang="fi-FI" sz="16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Grade suggestions and feedback from tutors </a:t>
                      </a: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Signing up for the course</a:t>
            </a:r>
            <a:endParaRPr lang="en-US" noProof="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n-US" noProof="0" dirty="0" smtClean="0"/>
              <a:t>Students sign up by sending an </a:t>
            </a:r>
            <a:r>
              <a:rPr lang="en-US" noProof="0" dirty="0" smtClean="0">
                <a:solidFill>
                  <a:srgbClr val="C00000"/>
                </a:solidFill>
              </a:rPr>
              <a:t>application</a:t>
            </a:r>
            <a:r>
              <a:rPr lang="en-US" noProof="0" dirty="0" smtClean="0"/>
              <a:t> to </a:t>
            </a:r>
            <a:br>
              <a:rPr lang="en-US" noProof="0" dirty="0" smtClean="0"/>
            </a:br>
            <a:r>
              <a:rPr lang="en-US" noProof="0" dirty="0" smtClean="0">
                <a:solidFill>
                  <a:srgbClr val="C00000"/>
                </a:solidFill>
                <a:hlinkClick r:id="rId3"/>
              </a:rPr>
              <a:t>t-110.5291@tkk.fi</a:t>
            </a:r>
            <a:endParaRPr lang="en-US" noProof="0" dirty="0" smtClean="0"/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Your name and student number in the subject line</a:t>
            </a:r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Given name, family name</a:t>
            </a:r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Student number</a:t>
            </a:r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E-mail address</a:t>
            </a:r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Your Aalto University account username (for Optima account)</a:t>
            </a:r>
          </a:p>
          <a:p>
            <a:pPr lvl="1"/>
            <a:r>
              <a:rPr lang="en-US" noProof="0" dirty="0" smtClean="0">
                <a:solidFill>
                  <a:schemeClr val="accent4">
                    <a:lumMod val="75000"/>
                  </a:schemeClr>
                </a:solidFill>
              </a:rPr>
              <a:t>Your </a:t>
            </a:r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major and minor </a:t>
            </a:r>
            <a:r>
              <a:rPr lang="en-US" noProof="0" dirty="0" smtClean="0">
                <a:solidFill>
                  <a:schemeClr val="accent4">
                    <a:lumMod val="75000"/>
                  </a:schemeClr>
                </a:solidFill>
              </a:rPr>
              <a:t>subject, or Master program</a:t>
            </a:r>
            <a:endParaRPr lang="en-US" noProof="0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noProof="0" dirty="0">
                <a:solidFill>
                  <a:schemeClr val="accent4">
                    <a:lumMod val="75000"/>
                  </a:schemeClr>
                </a:solidFill>
              </a:rPr>
              <a:t>Your transcript of completed courses </a:t>
            </a:r>
            <a:endParaRPr lang="en-US" noProof="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i="1" noProof="0" dirty="0" smtClean="0"/>
              <a:t>Bachelor and exchange students: discuss with professor before signing up</a:t>
            </a:r>
            <a:endParaRPr lang="en-US" i="1" noProof="0" dirty="0"/>
          </a:p>
          <a:p>
            <a:endParaRPr lang="en-US" noProof="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Words>932</Words>
  <Application>Microsoft Office PowerPoint</Application>
  <PresentationFormat>On-screen Show (4:3)</PresentationFormat>
  <Paragraphs>156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T-110.5291 Seminar on Network Security 2012</vt:lpstr>
      <vt:lpstr>Today’s agenda</vt:lpstr>
      <vt:lpstr>Overview</vt:lpstr>
      <vt:lpstr>Organization</vt:lpstr>
      <vt:lpstr>English support</vt:lpstr>
      <vt:lpstr>Course theme 2012</vt:lpstr>
      <vt:lpstr>Topic introductions</vt:lpstr>
      <vt:lpstr>Timetable  Check the times from Noppa!</vt:lpstr>
      <vt:lpstr>Signing up for the course</vt:lpstr>
      <vt:lpstr>First draft (1.10.)</vt:lpstr>
      <vt:lpstr>Full draft (25.10.)</vt:lpstr>
      <vt:lpstr>Contents of a good seminar paper</vt:lpstr>
      <vt:lpstr>Format of a good seminar paper</vt:lpstr>
      <vt:lpstr>Finding research literature</vt:lpstr>
      <vt:lpstr>Cut and paste? – just don’t!</vt:lpstr>
      <vt:lpstr>Questions?</vt:lpstr>
    </vt:vector>
  </TitlesOfParts>
  <Company>TKK / TML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T-110.5190 Seminar on Internetworking</dc:title>
  <dc:creator>TML</dc:creator>
  <cp:lastModifiedBy>Tuomas Aura</cp:lastModifiedBy>
  <cp:revision>460</cp:revision>
  <dcterms:created xsi:type="dcterms:W3CDTF">2008-04-21T11:46:57Z</dcterms:created>
  <dcterms:modified xsi:type="dcterms:W3CDTF">2012-09-10T16:15:36Z</dcterms:modified>
</cp:coreProperties>
</file>