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65" r:id="rId3"/>
    <p:sldId id="266" r:id="rId4"/>
    <p:sldId id="311" r:id="rId5"/>
    <p:sldId id="312" r:id="rId6"/>
    <p:sldId id="282" r:id="rId7"/>
    <p:sldId id="317" r:id="rId8"/>
    <p:sldId id="324" r:id="rId9"/>
    <p:sldId id="320" r:id="rId10"/>
    <p:sldId id="321" r:id="rId11"/>
    <p:sldId id="319" r:id="rId12"/>
    <p:sldId id="323" r:id="rId13"/>
    <p:sldId id="325" r:id="rId14"/>
    <p:sldId id="326" r:id="rId15"/>
    <p:sldId id="327" r:id="rId16"/>
    <p:sldId id="330" r:id="rId17"/>
    <p:sldId id="329" r:id="rId18"/>
    <p:sldId id="322" r:id="rId19"/>
    <p:sldId id="328" r:id="rId20"/>
    <p:sldId id="331" r:id="rId21"/>
    <p:sldId id="332" r:id="rId22"/>
    <p:sldId id="333" r:id="rId23"/>
    <p:sldId id="307" r:id="rId24"/>
    <p:sldId id="334" r:id="rId25"/>
    <p:sldId id="335" r:id="rId26"/>
    <p:sldId id="336" r:id="rId27"/>
    <p:sldId id="338" r:id="rId28"/>
    <p:sldId id="339" r:id="rId29"/>
    <p:sldId id="337" r:id="rId30"/>
    <p:sldId id="316" r:id="rId31"/>
  </p:sldIdLst>
  <p:sldSz cx="9144000" cy="6858000" type="screen4x3"/>
  <p:notesSz cx="6858000" cy="9144000"/>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i-FI"/>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i-FI"/>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i-FI"/>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BDC7672-EA69-4F7F-AE74-B20A1F43D1C5}" type="slidenum">
              <a:rPr lang="fi-FI"/>
              <a:pPr/>
              <a:t>‹#›</a:t>
            </a:fld>
            <a:endParaRPr lang="fi-F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99E63-7188-441E-9918-B1035272BA84}" type="slidenum">
              <a:rPr lang="fi-FI"/>
              <a:pPr/>
              <a:t>1</a:t>
            </a:fld>
            <a:endParaRPr lang="fi-FI"/>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B7B598-0219-4ED9-AD55-2466670316F8}" type="slidenum">
              <a:rPr lang="en-GB"/>
              <a:pPr/>
              <a:t>26</a:t>
            </a:fld>
            <a:endParaRPr lang="en-GB"/>
          </a:p>
        </p:txBody>
      </p:sp>
      <p:sp>
        <p:nvSpPr>
          <p:cNvPr id="555010" name="Rectangle 2"/>
          <p:cNvSpPr>
            <a:spLocks noGrp="1" noRot="1" noChangeAspect="1" noChangeArrowheads="1" noTextEdit="1"/>
          </p:cNvSpPr>
          <p:nvPr>
            <p:ph type="sldImg"/>
          </p:nvPr>
        </p:nvSpPr>
        <p:spPr>
          <a:ln/>
        </p:spPr>
      </p:sp>
      <p:sp>
        <p:nvSpPr>
          <p:cNvPr id="555011" name="Rectangle 3"/>
          <p:cNvSpPr>
            <a:spLocks noGrp="1" noChangeArrowheads="1"/>
          </p:cNvSpPr>
          <p:nvPr>
            <p:ph type="body" idx="1"/>
          </p:nvPr>
        </p:nvSpPr>
        <p:spPr/>
        <p:txBody>
          <a:bodyPr/>
          <a:lstStyle/>
          <a:p>
            <a:endParaRPr lang="fi-F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39AEE-3DA5-4B11-81A2-A1F08A376C46}" type="slidenum">
              <a:rPr lang="en-GB"/>
              <a:pPr/>
              <a:t>28</a:t>
            </a:fld>
            <a:endParaRPr lang="en-GB"/>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EB322-BD2C-45FB-9B8A-83D5392D7A3D}" type="slidenum">
              <a:rPr lang="en-GB"/>
              <a:pPr/>
              <a:t>2</a:t>
            </a:fld>
            <a:endParaRPr lang="en-GB"/>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fi-F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6F4A4-DC3F-4F43-8CC5-8D7037509819}" type="slidenum">
              <a:rPr lang="en-GB"/>
              <a:pPr/>
              <a:t>3</a:t>
            </a:fld>
            <a:endParaRPr lang="en-GB"/>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6F4A4-DC3F-4F43-8CC5-8D7037509819}" type="slidenum">
              <a:rPr lang="en-GB"/>
              <a:pPr/>
              <a:t>4</a:t>
            </a:fld>
            <a:endParaRPr lang="en-GB"/>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6BCB86-5289-4C94-9CE7-BBF9AD72C0A5}" type="slidenum">
              <a:rPr lang="en-GB"/>
              <a:pPr/>
              <a:t>6</a:t>
            </a:fld>
            <a:endParaRPr lang="en-GB"/>
          </a:p>
        </p:txBody>
      </p:sp>
      <p:sp>
        <p:nvSpPr>
          <p:cNvPr id="560130" name="Rectangle 2"/>
          <p:cNvSpPr>
            <a:spLocks noGrp="1" noRot="1" noChangeAspect="1" noChangeArrowheads="1" noTextEdit="1"/>
          </p:cNvSpPr>
          <p:nvPr>
            <p:ph type="sldImg"/>
          </p:nvPr>
        </p:nvSpPr>
        <p:spPr>
          <a:ln/>
        </p:spPr>
      </p:sp>
      <p:sp>
        <p:nvSpPr>
          <p:cNvPr id="560131" name="Rectangle 3"/>
          <p:cNvSpPr>
            <a:spLocks noGrp="1" noChangeArrowheads="1"/>
          </p:cNvSpPr>
          <p:nvPr>
            <p:ph type="body" idx="1"/>
          </p:nvPr>
        </p:nvSpPr>
        <p:spPr/>
        <p:txBody>
          <a:bodyPr/>
          <a:lstStyle/>
          <a:p>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9A913-BE8E-4228-941D-53D12F6E0732}" type="slidenum">
              <a:rPr lang="en-GB"/>
              <a:pPr/>
              <a:t>22</a:t>
            </a:fld>
            <a:endParaRPr lang="en-GB"/>
          </a:p>
        </p:txBody>
      </p:sp>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1040C6-6CAB-4BAC-AAFB-007847819A09}" type="slidenum">
              <a:rPr lang="en-GB"/>
              <a:pPr/>
              <a:t>23</a:t>
            </a:fld>
            <a:endParaRPr lang="en-GB"/>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fi-F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13DF1-C2F4-4ECC-BBB6-56011C416D9F}" type="slidenum">
              <a:rPr lang="en-GB"/>
              <a:pPr/>
              <a:t>24</a:t>
            </a:fld>
            <a:endParaRPr lang="en-GB"/>
          </a:p>
        </p:txBody>
      </p:sp>
      <p:sp>
        <p:nvSpPr>
          <p:cNvPr id="552962" name="Rectangle 2"/>
          <p:cNvSpPr>
            <a:spLocks noGrp="1" noRot="1" noChangeAspect="1" noChangeArrowheads="1" noTextEdit="1"/>
          </p:cNvSpPr>
          <p:nvPr>
            <p:ph type="sldImg"/>
          </p:nvPr>
        </p:nvSpPr>
        <p:spPr>
          <a:ln/>
        </p:spPr>
      </p:sp>
      <p:sp>
        <p:nvSpPr>
          <p:cNvPr id="552963" name="Rectangle 3"/>
          <p:cNvSpPr>
            <a:spLocks noGrp="1" noChangeArrowheads="1"/>
          </p:cNvSpPr>
          <p:nvPr>
            <p:ph type="body" idx="1"/>
          </p:nvPr>
        </p:nvSpPr>
        <p:spPr/>
        <p:txBody>
          <a:bodyPr/>
          <a:lstStyle/>
          <a:p>
            <a:endParaRPr lang="fi-F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C88783-4923-4921-A3C1-972F86578B93}" type="slidenum">
              <a:rPr lang="en-GB"/>
              <a:pPr/>
              <a:t>25</a:t>
            </a:fld>
            <a:endParaRPr lang="en-GB"/>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A0066C5-4AB7-4D2E-9D1B-F8775F378A1D}"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E1B247F1-0379-46F1-A1AA-258CC9F0E2F3}"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922A4E4-E391-4042-8053-078CA03C5134}" type="slidenum">
              <a:rPr lang="fi-FI" smtClean="0"/>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27EBFCD-9F21-4DCB-8AF6-4BB6465442EB}" type="slidenum">
              <a:rPr lang="fi-FI" smtClean="0"/>
              <a:pPr/>
              <a:t>‹#›</a:t>
            </a:fld>
            <a:endParaRPr lang="fi-F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77825"/>
            <a:ext cx="7924800" cy="685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09600" y="1524000"/>
            <a:ext cx="7924800" cy="4876800"/>
          </a:xfrm>
        </p:spPr>
        <p:txBody>
          <a:bodyPr/>
          <a:lstStyle/>
          <a:p>
            <a:endParaRPr lang="en-GB"/>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6C2F4B8-2830-4F20-BCFB-1EBEAFE8A8BD}"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lstStyle/>
          <a:p>
            <a:r>
              <a:rPr lang="en-US" smtClean="0"/>
              <a:t>Click to edit Master title style</a:t>
            </a:r>
            <a:endParaRPr lang="en-GB"/>
          </a:p>
        </p:txBody>
      </p:sp>
      <p:sp>
        <p:nvSpPr>
          <p:cNvPr id="3" name="Content Placeholder 2"/>
          <p:cNvSpPr>
            <a:spLocks noGrp="1"/>
          </p:cNvSpPr>
          <p:nvPr>
            <p:ph idx="1"/>
          </p:nvPr>
        </p:nvSpPr>
        <p:spPr>
          <a:xfrm>
            <a:off x="457200" y="928670"/>
            <a:ext cx="8229600" cy="5715039"/>
          </a:xfrm>
        </p:spPr>
        <p:txBody>
          <a:bodyPr/>
          <a:lstStyle>
            <a:lvl1pPr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B10460D-E300-42F3-826F-4C4A6A46AAC0}"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E087C8E0-F19B-4E98-88A3-EAF847D512D0}"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3258B78A-6DEB-41AB-8D36-5C07C3502EF2}"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1E7EB5A-BECD-4998-A61E-FD514C38153F}"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06040B2-4CD0-4D26-B692-4E2B9EF0945A}"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3C51DAD-060F-4EDA-A14D-1E6E7E6822DF}"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92351-6F0E-4CB0-BE55-79E749694E14}"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alibash.livejournal.com/200301.html"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hyperlink" Target="mailto:t-110.5290@tkk.f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T-110.5290@tkk.f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fi-FI" dirty="0"/>
              <a:t>T-110.5290</a:t>
            </a:r>
            <a:br>
              <a:rPr lang="fi-FI" dirty="0"/>
            </a:br>
            <a:r>
              <a:rPr lang="fi-FI" dirty="0"/>
              <a:t>Seminar on Network Security</a:t>
            </a:r>
          </a:p>
        </p:txBody>
      </p:sp>
      <p:sp>
        <p:nvSpPr>
          <p:cNvPr id="2051" name="Rectangle 3"/>
          <p:cNvSpPr>
            <a:spLocks noGrp="1" noChangeArrowheads="1"/>
          </p:cNvSpPr>
          <p:nvPr>
            <p:ph type="subTitle" idx="1"/>
          </p:nvPr>
        </p:nvSpPr>
        <p:spPr/>
        <p:txBody>
          <a:bodyPr/>
          <a:lstStyle/>
          <a:p>
            <a:endParaRPr lang="fi-FI"/>
          </a:p>
          <a:p>
            <a:endParaRPr lang="fi-FI"/>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Jukka Ylitalo </a:t>
            </a:r>
            <a:r>
              <a:rPr lang="en-GB" dirty="0" smtClean="0"/>
              <a:t> </a:t>
            </a:r>
            <a:endParaRPr lang="en-GB" dirty="0"/>
          </a:p>
        </p:txBody>
      </p:sp>
      <p:sp>
        <p:nvSpPr>
          <p:cNvPr id="3" name="Content Placeholder 2"/>
          <p:cNvSpPr>
            <a:spLocks noGrp="1"/>
          </p:cNvSpPr>
          <p:nvPr>
            <p:ph idx="1"/>
          </p:nvPr>
        </p:nvSpPr>
        <p:spPr>
          <a:xfrm>
            <a:off x="457200" y="1071546"/>
            <a:ext cx="8229600" cy="4786346"/>
          </a:xfrm>
        </p:spPr>
        <p:txBody>
          <a:bodyPr>
            <a:normAutofit fontScale="77500" lnSpcReduction="20000"/>
          </a:bodyPr>
          <a:lstStyle/>
          <a:p>
            <a:r>
              <a:rPr lang="en-GB" b="1" dirty="0" smtClean="0"/>
              <a:t> </a:t>
            </a:r>
            <a:endParaRPr lang="en-GB" dirty="0" smtClean="0"/>
          </a:p>
          <a:p>
            <a:r>
              <a:rPr lang="en-GB" b="1" dirty="0" smtClean="0"/>
              <a:t>Accountability in publish-subscribe architectures</a:t>
            </a:r>
            <a:r>
              <a:rPr lang="en-GB" dirty="0" smtClean="0"/>
              <a:t> </a:t>
            </a:r>
          </a:p>
          <a:p>
            <a:r>
              <a:rPr lang="en-GB" dirty="0" smtClean="0"/>
              <a:t> </a:t>
            </a:r>
          </a:p>
          <a:p>
            <a:r>
              <a:rPr lang="en-GB" dirty="0" err="1" smtClean="0"/>
              <a:t>Weitzner</a:t>
            </a:r>
            <a:r>
              <a:rPr lang="en-GB" dirty="0" smtClean="0"/>
              <a:t> et al. present an alternative viewpoint to privacy policies in the Internet in [1]. Instead on relying on access control and encryption to protect sensitive information they propose that laws and systems are needed to hold people accountable for the misuse of personal data. The research target is to analyze how some of the </a:t>
            </a:r>
            <a:r>
              <a:rPr lang="en-GB" dirty="0" err="1" smtClean="0"/>
              <a:t>Weitzner's</a:t>
            </a:r>
            <a:r>
              <a:rPr lang="en-GB" dirty="0" smtClean="0"/>
              <a:t> ideas can be applied to information-centric networks. More precisely, the work concentrates on the accountability-system aspects (not on legislation) in so-called next-generation publish-subscribe networks [2].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Bill </a:t>
            </a:r>
            <a:r>
              <a:rPr lang="en-GB" b="1" dirty="0" err="1" smtClean="0"/>
              <a:t>Brumley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  </a:t>
            </a:r>
          </a:p>
          <a:p>
            <a:r>
              <a:rPr lang="en-GB" dirty="0" smtClean="0"/>
              <a:t>  </a:t>
            </a:r>
          </a:p>
          <a:p>
            <a:r>
              <a:rPr lang="en-GB" b="1" dirty="0" err="1" smtClean="0"/>
              <a:t>Randomart</a:t>
            </a:r>
            <a:r>
              <a:rPr lang="en-GB" b="1" dirty="0" smtClean="0"/>
              <a:t> in </a:t>
            </a:r>
            <a:r>
              <a:rPr lang="en-GB" b="1" dirty="0" err="1" smtClean="0"/>
              <a:t>OpenSSH</a:t>
            </a:r>
            <a:r>
              <a:rPr lang="en-GB" dirty="0" smtClean="0"/>
              <a:t>  </a:t>
            </a:r>
          </a:p>
          <a:p>
            <a:r>
              <a:rPr lang="en-GB" dirty="0" smtClean="0"/>
              <a:t> </a:t>
            </a:r>
          </a:p>
          <a:p>
            <a:r>
              <a:rPr lang="en-GB" dirty="0" err="1" smtClean="0"/>
              <a:t>Randomart</a:t>
            </a:r>
            <a:r>
              <a:rPr lang="en-GB" dirty="0" smtClean="0"/>
              <a:t> is basically a text-based hash visualization. It just seems to have popped up and is already deployed in e.g. </a:t>
            </a:r>
            <a:r>
              <a:rPr lang="en-GB" dirty="0" err="1" smtClean="0"/>
              <a:t>Ubuntu</a:t>
            </a:r>
            <a:r>
              <a:rPr lang="en-GB" dirty="0" smtClean="0"/>
              <a:t>. See: </a:t>
            </a:r>
            <a:r>
              <a:rPr lang="en-GB" u="sng" dirty="0" smtClean="0">
                <a:hlinkClick r:id="rId2"/>
              </a:rPr>
              <a:t>http://alibash.livejournal.com/200301.html</a:t>
            </a:r>
            <a:r>
              <a:rPr lang="en-GB" dirty="0" smtClean="0"/>
              <a:t> . But what are the security properties? Nobody seems to know (or ask?), and it's already out there! There could be a ton of interesting things to look at: 1. What is the range of the function? ("How many possible </a:t>
            </a:r>
            <a:r>
              <a:rPr lang="en-GB" dirty="0" err="1" smtClean="0"/>
              <a:t>randomarts</a:t>
            </a:r>
            <a:r>
              <a:rPr lang="en-GB" dirty="0" smtClean="0"/>
              <a:t>?") 2. Can we get useful (pre-)pre-images? 3. Can we get useful "close" pre-images? (It's like Where's Waldo...) 4. Could even do an experiment on how "close" they have to be for people to notice. Key-words: Privacy, accountability, information-centric networks </a:t>
            </a:r>
          </a:p>
          <a:p>
            <a:r>
              <a:rPr lang="en-GB" b="1" dirty="0" smtClean="0"/>
              <a:t> </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Elena </a:t>
            </a:r>
            <a:r>
              <a:rPr lang="en-GB" b="1" dirty="0" err="1" smtClean="0"/>
              <a:t>Reshetova</a:t>
            </a:r>
            <a:endParaRPr lang="en-GB" dirty="0"/>
          </a:p>
        </p:txBody>
      </p:sp>
      <p:sp>
        <p:nvSpPr>
          <p:cNvPr id="3" name="Content Placeholder 2"/>
          <p:cNvSpPr>
            <a:spLocks noGrp="1"/>
          </p:cNvSpPr>
          <p:nvPr>
            <p:ph idx="1"/>
          </p:nvPr>
        </p:nvSpPr>
        <p:spPr/>
        <p:txBody>
          <a:bodyPr>
            <a:normAutofit fontScale="55000" lnSpcReduction="20000"/>
          </a:bodyPr>
          <a:lstStyle/>
          <a:p>
            <a:endParaRPr lang="en-GB" b="1" dirty="0" smtClean="0"/>
          </a:p>
          <a:p>
            <a:r>
              <a:rPr lang="en-GB" b="1" dirty="0" err="1" smtClean="0"/>
              <a:t>Symbian</a:t>
            </a:r>
            <a:r>
              <a:rPr lang="en-GB" b="1" dirty="0" smtClean="0"/>
              <a:t> OS Platform Security Model</a:t>
            </a:r>
            <a:endParaRPr lang="en-GB" dirty="0" smtClean="0"/>
          </a:p>
          <a:p>
            <a:r>
              <a:rPr lang="en-GB" dirty="0" smtClean="0"/>
              <a:t>The first part of this assignment is to study the main principles of </a:t>
            </a:r>
            <a:r>
              <a:rPr lang="en-GB" dirty="0" err="1" smtClean="0"/>
              <a:t>Symbian</a:t>
            </a:r>
            <a:r>
              <a:rPr lang="en-GB" dirty="0" smtClean="0"/>
              <a:t> OS Security model: </a:t>
            </a:r>
            <a:r>
              <a:rPr lang="en-GB" dirty="0" err="1" smtClean="0"/>
              <a:t>Symbian</a:t>
            </a:r>
            <a:r>
              <a:rPr lang="en-GB" dirty="0" smtClean="0"/>
              <a:t> capabilities, data caging, </a:t>
            </a:r>
            <a:r>
              <a:rPr lang="en-GB" dirty="0" err="1" smtClean="0"/>
              <a:t>Symbian</a:t>
            </a:r>
            <a:r>
              <a:rPr lang="en-GB" dirty="0" smtClean="0"/>
              <a:t> trusted computing base. The next step is to get familiar with the Platform Security Environment for developers  (such as developer's certificates, package signing tools and so on) and understand the </a:t>
            </a:r>
            <a:r>
              <a:rPr lang="en-GB" dirty="0" err="1" smtClean="0"/>
              <a:t>Symbian</a:t>
            </a:r>
            <a:r>
              <a:rPr lang="en-GB" dirty="0" smtClean="0"/>
              <a:t> signed model. The last step of the assignment is to develop a small program on </a:t>
            </a:r>
            <a:r>
              <a:rPr lang="en-GB" dirty="0" err="1" smtClean="0"/>
              <a:t>Symbian</a:t>
            </a:r>
            <a:r>
              <a:rPr lang="en-GB" dirty="0" smtClean="0"/>
              <a:t>, sign it by using the </a:t>
            </a:r>
            <a:r>
              <a:rPr lang="en-GB" dirty="0" err="1" smtClean="0"/>
              <a:t>Symbian</a:t>
            </a:r>
            <a:r>
              <a:rPr lang="en-GB" dirty="0" smtClean="0"/>
              <a:t> Signed process and experiment with it on a real device. </a:t>
            </a:r>
          </a:p>
          <a:p>
            <a:r>
              <a:rPr lang="en-GB" dirty="0" smtClean="0"/>
              <a:t> </a:t>
            </a:r>
          </a:p>
          <a:p>
            <a:r>
              <a:rPr lang="en-GB" b="1" dirty="0" smtClean="0"/>
              <a:t>Mandatory Access Control in </a:t>
            </a:r>
            <a:r>
              <a:rPr lang="en-GB" b="1" dirty="0" err="1" smtClean="0"/>
              <a:t>SELinux</a:t>
            </a:r>
            <a:endParaRPr lang="en-GB" dirty="0" smtClean="0"/>
          </a:p>
          <a:p>
            <a:r>
              <a:rPr lang="en-GB" dirty="0" smtClean="0"/>
              <a:t>The goal of the assignment is to study the basic mandatory access policies, which are supported by </a:t>
            </a:r>
            <a:r>
              <a:rPr lang="en-GB" dirty="0" err="1" smtClean="0"/>
              <a:t>SELinux</a:t>
            </a:r>
            <a:r>
              <a:rPr lang="en-GB" dirty="0" smtClean="0"/>
              <a:t> (such as domain type enforcement mechanism  (DTE), multi-level security mechanism (MLS), and role-based access Control (RBAC) model), and understand how they can be used to make a reasonable </a:t>
            </a:r>
            <a:r>
              <a:rPr lang="en-GB" dirty="0" err="1" smtClean="0"/>
              <a:t>SELinux</a:t>
            </a:r>
            <a:r>
              <a:rPr lang="en-GB" dirty="0" smtClean="0"/>
              <a:t> policy. </a:t>
            </a:r>
          </a:p>
          <a:p>
            <a:r>
              <a:rPr lang="en-GB" dirty="0" smtClean="0"/>
              <a:t> </a:t>
            </a:r>
          </a:p>
          <a:p>
            <a:r>
              <a:rPr lang="en-GB" b="1" dirty="0" smtClean="0"/>
              <a:t>Sandboxing and jailing in Unix OSs </a:t>
            </a:r>
            <a:r>
              <a:rPr lang="en-GB" dirty="0" smtClean="0"/>
              <a:t> </a:t>
            </a:r>
          </a:p>
          <a:p>
            <a:r>
              <a:rPr lang="en-GB" dirty="0" smtClean="0"/>
              <a:t>The goal of this assignment is to study the different sandboxing techniques, such as the </a:t>
            </a:r>
            <a:r>
              <a:rPr lang="en-GB" dirty="0" err="1" smtClean="0"/>
              <a:t>chroot</a:t>
            </a:r>
            <a:r>
              <a:rPr lang="en-GB" dirty="0" smtClean="0"/>
              <a:t> jail (Unix), the FreeBSD jail, and the </a:t>
            </a:r>
            <a:r>
              <a:rPr lang="en-GB" dirty="0" err="1" smtClean="0"/>
              <a:t>BitFrost</a:t>
            </a:r>
            <a:r>
              <a:rPr lang="en-GB" dirty="0" smtClean="0"/>
              <a:t> security system, compare them and study the possible ways of breaking out of some of them (for example how to break the </a:t>
            </a:r>
            <a:r>
              <a:rPr lang="en-GB" dirty="0" err="1" smtClean="0"/>
              <a:t>chroot</a:t>
            </a:r>
            <a:r>
              <a:rPr lang="en-GB" dirty="0" smtClean="0"/>
              <a:t> jail).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Jukka Valkonen</a:t>
            </a:r>
            <a:endParaRPr lang="en-GB" dirty="0"/>
          </a:p>
        </p:txBody>
      </p:sp>
      <p:sp>
        <p:nvSpPr>
          <p:cNvPr id="3" name="Content Placeholder 2"/>
          <p:cNvSpPr>
            <a:spLocks noGrp="1"/>
          </p:cNvSpPr>
          <p:nvPr>
            <p:ph idx="1"/>
          </p:nvPr>
        </p:nvSpPr>
        <p:spPr>
          <a:xfrm>
            <a:off x="457200" y="1571612"/>
            <a:ext cx="8229600" cy="3500462"/>
          </a:xfrm>
        </p:spPr>
        <p:txBody>
          <a:bodyPr>
            <a:normAutofit fontScale="92500" lnSpcReduction="10000"/>
          </a:bodyPr>
          <a:lstStyle/>
          <a:p>
            <a:r>
              <a:rPr lang="en-GB" b="1" dirty="0" smtClean="0"/>
              <a:t>Vulnerability disclosure policies</a:t>
            </a:r>
            <a:endParaRPr lang="en-GB" dirty="0" smtClean="0"/>
          </a:p>
          <a:p>
            <a:r>
              <a:rPr lang="en-GB" dirty="0" smtClean="0"/>
              <a:t>In order for vendors to fix bugs and vulnerabilities in their products, they must be reported by the discoverer. To make this possible, the vendors should have policies specifying how users can report such errors in an easy and reliable way. The goal of the topic is to write survey on different vulnerability disclosure policies.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Sachin Gaur</a:t>
            </a:r>
            <a:endParaRPr lang="en-GB" dirty="0" smtClean="0"/>
          </a:p>
        </p:txBody>
      </p:sp>
      <p:sp>
        <p:nvSpPr>
          <p:cNvPr id="3" name="Content Placeholder 2"/>
          <p:cNvSpPr>
            <a:spLocks noGrp="1"/>
          </p:cNvSpPr>
          <p:nvPr>
            <p:ph idx="1"/>
          </p:nvPr>
        </p:nvSpPr>
        <p:spPr/>
        <p:txBody>
          <a:bodyPr>
            <a:normAutofit fontScale="77500" lnSpcReduction="20000"/>
          </a:bodyPr>
          <a:lstStyle/>
          <a:p>
            <a:r>
              <a:rPr lang="en-GB" dirty="0" smtClean="0"/>
              <a:t> </a:t>
            </a:r>
          </a:p>
          <a:p>
            <a:r>
              <a:rPr lang="en-GB" b="1" dirty="0" smtClean="0"/>
              <a:t>Privacy policy for location sharing </a:t>
            </a:r>
            <a:endParaRPr lang="en-GB" dirty="0" smtClean="0"/>
          </a:p>
          <a:p>
            <a:r>
              <a:rPr lang="en-GB" dirty="0" smtClean="0"/>
              <a:t> </a:t>
            </a:r>
          </a:p>
          <a:p>
            <a:r>
              <a:rPr lang="en-GB" dirty="0" smtClean="0"/>
              <a:t>Location sharing is coming up as a promising feature on social media. However, experts have raised concern about privacy concerns related to it. The student is expected to write a literature survey and make a comparative analysis of different proposed techniques available for privacy protection and access control in location sharing. </a:t>
            </a:r>
          </a:p>
          <a:p>
            <a:r>
              <a:rPr lang="en-GB" dirty="0" smtClean="0"/>
              <a:t> </a:t>
            </a:r>
          </a:p>
          <a:p>
            <a:r>
              <a:rPr lang="en-GB" b="1" dirty="0" smtClean="0"/>
              <a:t>AI, Persuasion, Game theory and other approaches to make/improve privacy policies </a:t>
            </a:r>
            <a:endParaRPr lang="en-GB" dirty="0" smtClean="0"/>
          </a:p>
          <a:p>
            <a:r>
              <a:rPr lang="en-GB" dirty="0" smtClean="0"/>
              <a:t> </a:t>
            </a:r>
          </a:p>
          <a:p>
            <a:r>
              <a:rPr lang="en-GB" dirty="0" smtClean="0"/>
              <a:t>The goal of this project is to write a literature survey on the persuasion techniques the can be used to guide users to make safe choices for privacy.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Andrei Gurtov</a:t>
            </a:r>
            <a:endParaRPr lang="en-GB" dirty="0" smtClean="0"/>
          </a:p>
        </p:txBody>
      </p:sp>
      <p:sp>
        <p:nvSpPr>
          <p:cNvPr id="3" name="Content Placeholder 2"/>
          <p:cNvSpPr>
            <a:spLocks noGrp="1"/>
          </p:cNvSpPr>
          <p:nvPr>
            <p:ph idx="1"/>
          </p:nvPr>
        </p:nvSpPr>
        <p:spPr>
          <a:xfrm>
            <a:off x="457200" y="1357297"/>
            <a:ext cx="8229600" cy="4357719"/>
          </a:xfrm>
        </p:spPr>
        <p:txBody>
          <a:bodyPr>
            <a:normAutofit fontScale="85000" lnSpcReduction="20000"/>
          </a:bodyPr>
          <a:lstStyle/>
          <a:p>
            <a:r>
              <a:rPr lang="en-GB" b="1" dirty="0" smtClean="0"/>
              <a:t> </a:t>
            </a:r>
            <a:endParaRPr lang="en-GB" dirty="0" smtClean="0"/>
          </a:p>
          <a:p>
            <a:r>
              <a:rPr lang="en-GB" b="1" dirty="0" smtClean="0"/>
              <a:t>Access control with flat namespaces</a:t>
            </a:r>
            <a:endParaRPr lang="en-GB" dirty="0" smtClean="0"/>
          </a:p>
          <a:p>
            <a:pPr>
              <a:buNone/>
            </a:pPr>
            <a:r>
              <a:rPr lang="en-GB" dirty="0" smtClean="0"/>
              <a:t> </a:t>
            </a:r>
          </a:p>
          <a:p>
            <a:r>
              <a:rPr lang="en-GB" dirty="0" smtClean="0"/>
              <a:t>Flat Internet namespaces have several benefits e.g. for supporting host mobility and </a:t>
            </a:r>
            <a:r>
              <a:rPr lang="en-GB" dirty="0" err="1" smtClean="0"/>
              <a:t>multihoming</a:t>
            </a:r>
            <a:r>
              <a:rPr lang="en-GB" dirty="0" smtClean="0"/>
              <a:t>, and access control in firewalls based on stable identifiers. However, some organizations prefer to aggregate hosts for access control, e.g. enable all hosts from TKK to access the ACM digital library. The goal of this task is to survey mechanisms to include hierarchy information into a flat name space. </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Mika Rautila</a:t>
            </a:r>
            <a:endParaRPr lang="en-GB" dirty="0"/>
          </a:p>
        </p:txBody>
      </p:sp>
      <p:sp>
        <p:nvSpPr>
          <p:cNvPr id="3" name="Content Placeholder 2"/>
          <p:cNvSpPr>
            <a:spLocks noGrp="1"/>
          </p:cNvSpPr>
          <p:nvPr>
            <p:ph idx="1"/>
          </p:nvPr>
        </p:nvSpPr>
        <p:spPr>
          <a:xfrm>
            <a:off x="457200" y="1071547"/>
            <a:ext cx="8229600" cy="5715039"/>
          </a:xfrm>
        </p:spPr>
        <p:txBody>
          <a:bodyPr>
            <a:normAutofit fontScale="62500" lnSpcReduction="20000"/>
          </a:bodyPr>
          <a:lstStyle/>
          <a:p>
            <a:r>
              <a:rPr lang="en-GB" b="1" dirty="0" smtClean="0"/>
              <a:t>Same origin policy in web browsers</a:t>
            </a:r>
            <a:endParaRPr lang="en-GB" dirty="0" smtClean="0"/>
          </a:p>
          <a:p>
            <a:r>
              <a:rPr lang="en-GB" dirty="0" smtClean="0"/>
              <a:t>In this assignment consider implications of same-origin policy in modern browsers. Is the mechanism adequate or is it too restrictive? Compare how the policy is implemented is some popular web browsers. </a:t>
            </a:r>
          </a:p>
          <a:p>
            <a:endParaRPr lang="en-GB" dirty="0" smtClean="0"/>
          </a:p>
          <a:p>
            <a:r>
              <a:rPr lang="en-GB" b="1" dirty="0" smtClean="0"/>
              <a:t>Browser programming and access control policies </a:t>
            </a:r>
            <a:endParaRPr lang="en-GB" dirty="0" smtClean="0"/>
          </a:p>
          <a:p>
            <a:r>
              <a:rPr lang="en-GB" dirty="0" smtClean="0"/>
              <a:t>It is quite common that web users are accessing several web pages simultaneously or during a browser session. It is also common that the data on a web page is collected from several sources, and that web pages contain client side programs (e.g., JavaScript). In these circumstances it is crucial that access to data stored in browser's memory is controlled carefully. In this assignment study the access control mechanisms used in browsers to protect data. </a:t>
            </a:r>
          </a:p>
          <a:p>
            <a:r>
              <a:rPr lang="en-GB" dirty="0" smtClean="0"/>
              <a:t> </a:t>
            </a:r>
          </a:p>
          <a:p>
            <a:r>
              <a:rPr lang="en-GB" b="1" dirty="0" smtClean="0"/>
              <a:t>Certificate validation policies </a:t>
            </a:r>
            <a:endParaRPr lang="en-GB" dirty="0" smtClean="0"/>
          </a:p>
          <a:p>
            <a:r>
              <a:rPr lang="en-GB" dirty="0" smtClean="0"/>
              <a:t>In this assignment study how certificates are validated in browsers. What factors affect the validation process? How a user could be misled into believing that he/she is accessing the correct site? How it could be made easier for the user to detect a phishing attempt? </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Mikko S</a:t>
            </a:r>
            <a:r>
              <a:rPr lang="fi-FI" b="1" dirty="0" smtClean="0"/>
              <a:t>ärelä</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 </a:t>
            </a:r>
          </a:p>
          <a:p>
            <a:r>
              <a:rPr lang="en-GB" b="1" dirty="0" smtClean="0"/>
              <a:t>Security policies for capability based distributed denial of service resistance</a:t>
            </a:r>
            <a:endParaRPr lang="en-GB" dirty="0" smtClean="0"/>
          </a:p>
          <a:p>
            <a:r>
              <a:rPr lang="en-GB" dirty="0" smtClean="0"/>
              <a:t> </a:t>
            </a:r>
          </a:p>
          <a:p>
            <a:r>
              <a:rPr lang="en-GB" dirty="0" smtClean="0"/>
              <a:t>Distributed denial of service attacks are a major problem in the current Internet. One potential solution to the problem lies with capabilities, i.e. requiring senders to have permission to send before network delivers packets to the specified destination. The purpose of this work is to review major capability based proposals and analyze the access control policies needed with such schemes.</a:t>
            </a:r>
          </a:p>
          <a:p>
            <a:r>
              <a:rPr lang="en-GB" dirty="0" smtClean="0"/>
              <a:t> </a:t>
            </a:r>
          </a:p>
          <a:p>
            <a:r>
              <a:rPr lang="en-GB" b="1" dirty="0" smtClean="0"/>
              <a:t>Security policies for filtering based distributed denial of service resistance</a:t>
            </a:r>
            <a:endParaRPr lang="en-GB" dirty="0" smtClean="0"/>
          </a:p>
          <a:p>
            <a:r>
              <a:rPr lang="en-GB" dirty="0" smtClean="0"/>
              <a:t> </a:t>
            </a:r>
          </a:p>
          <a:p>
            <a:r>
              <a:rPr lang="en-GB" dirty="0" smtClean="0"/>
              <a:t>Distributed denial of service attacks are a major problem in the current Internet. One potential solution to the problem lies with filtering, i.e. letting the receiver inform the network about unwanted flows, so they can be blocked. The purpose of this work is to review major filtering based proposals and analyze potential filtering policies with such schemes.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Petri Savolainen</a:t>
            </a:r>
            <a:endParaRPr lang="en-GB" dirty="0"/>
          </a:p>
        </p:txBody>
      </p:sp>
      <p:sp>
        <p:nvSpPr>
          <p:cNvPr id="3" name="Content Placeholder 2"/>
          <p:cNvSpPr>
            <a:spLocks noGrp="1"/>
          </p:cNvSpPr>
          <p:nvPr>
            <p:ph idx="1"/>
          </p:nvPr>
        </p:nvSpPr>
        <p:spPr>
          <a:xfrm>
            <a:off x="457200" y="1071546"/>
            <a:ext cx="8229600" cy="5572163"/>
          </a:xfrm>
        </p:spPr>
        <p:txBody>
          <a:bodyPr>
            <a:normAutofit fontScale="62500" lnSpcReduction="20000"/>
          </a:bodyPr>
          <a:lstStyle/>
          <a:p>
            <a:r>
              <a:rPr lang="en-GB" b="1" dirty="0" smtClean="0"/>
              <a:t>Filtering and throttling Peer-to-Peer traffic</a:t>
            </a:r>
            <a:endParaRPr lang="en-GB" dirty="0" smtClean="0"/>
          </a:p>
          <a:p>
            <a:r>
              <a:rPr lang="en-GB" dirty="0" smtClean="0"/>
              <a:t> </a:t>
            </a:r>
          </a:p>
          <a:p>
            <a:r>
              <a:rPr lang="en-GB" dirty="0" smtClean="0"/>
              <a:t>Using peer-to-peer file sharing software is deemed unacceptable in a number of networks including the Helsinki university </a:t>
            </a:r>
            <a:r>
              <a:rPr lang="en-GB" dirty="0" err="1" smtClean="0"/>
              <a:t>HUPNet</a:t>
            </a:r>
            <a:r>
              <a:rPr lang="en-GB" dirty="0" smtClean="0"/>
              <a:t>. In this topic, the student should write a survey on the various means used by network operators in enforcing this "no p2p" policy. </a:t>
            </a:r>
          </a:p>
          <a:p>
            <a:pPr>
              <a:buNone/>
            </a:pPr>
            <a:r>
              <a:rPr lang="en-GB" dirty="0" smtClean="0"/>
              <a:t> </a:t>
            </a:r>
          </a:p>
          <a:p>
            <a:r>
              <a:rPr lang="en-GB" b="1" dirty="0" smtClean="0"/>
              <a:t>DDoS attacks and publish-subscribe</a:t>
            </a:r>
            <a:endParaRPr lang="en-GB" dirty="0" smtClean="0"/>
          </a:p>
          <a:p>
            <a:r>
              <a:rPr lang="en-GB" dirty="0" smtClean="0"/>
              <a:t> </a:t>
            </a:r>
          </a:p>
          <a:p>
            <a:r>
              <a:rPr lang="en-GB" dirty="0" smtClean="0"/>
              <a:t>The goal of the seminar project is to explain the concept denial-of-service attacks, introduce the publish-subscribe paradigm, and explain and the way in which this paradigm could act as a cure against denial-of-service attacks. Are publish-subscribe networks really immune to DDoS attacks?</a:t>
            </a:r>
          </a:p>
          <a:p>
            <a:r>
              <a:rPr lang="en-GB" dirty="0" smtClean="0"/>
              <a:t> </a:t>
            </a:r>
          </a:p>
          <a:p>
            <a:r>
              <a:rPr lang="en-GB" b="1" dirty="0" smtClean="0"/>
              <a:t>Firewalls in enforcing acceptable use policies</a:t>
            </a:r>
            <a:endParaRPr lang="en-GB" dirty="0" smtClean="0"/>
          </a:p>
          <a:p>
            <a:r>
              <a:rPr lang="en-GB" dirty="0" smtClean="0"/>
              <a:t> </a:t>
            </a:r>
          </a:p>
          <a:p>
            <a:r>
              <a:rPr lang="en-GB" dirty="0" smtClean="0"/>
              <a:t>What kind of acceptable use policies can be enforced using firewalls? Are firewalls effective in enforcing these policies? What kind of implications do different firewall policies have on legitimate uses of the networks?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Jani Heikkinen</a:t>
            </a:r>
            <a:endParaRPr lang="en-GB" dirty="0"/>
          </a:p>
        </p:txBody>
      </p:sp>
      <p:sp>
        <p:nvSpPr>
          <p:cNvPr id="3" name="Content Placeholder 2"/>
          <p:cNvSpPr>
            <a:spLocks noGrp="1"/>
          </p:cNvSpPr>
          <p:nvPr>
            <p:ph idx="1"/>
          </p:nvPr>
        </p:nvSpPr>
        <p:spPr>
          <a:xfrm>
            <a:off x="457200" y="1428736"/>
            <a:ext cx="8229600" cy="4572032"/>
          </a:xfrm>
        </p:spPr>
        <p:txBody>
          <a:bodyPr>
            <a:normAutofit fontScale="70000" lnSpcReduction="20000"/>
          </a:bodyPr>
          <a:lstStyle/>
          <a:p>
            <a:r>
              <a:rPr lang="en-GB" b="1" dirty="0" smtClean="0"/>
              <a:t>Privacy policies in location-based services</a:t>
            </a:r>
            <a:endParaRPr lang="en-GB" dirty="0" smtClean="0"/>
          </a:p>
          <a:p>
            <a:r>
              <a:rPr lang="en-GB" dirty="0" smtClean="0"/>
              <a:t>As the number of location-based services (LBS) is increasing rapidly, the privacy policies given by the services flourish with different kinds of terminology and assertions. In this seminar work, you will systematically analyze existing LBS privacy policies to get an overall understanding of the differences among the policies.</a:t>
            </a:r>
          </a:p>
          <a:p>
            <a:endParaRPr lang="en-GB" b="1" dirty="0" smtClean="0"/>
          </a:p>
          <a:p>
            <a:r>
              <a:rPr lang="en-GB" b="1" dirty="0" smtClean="0"/>
              <a:t>Privacy policies for location histories</a:t>
            </a:r>
            <a:endParaRPr lang="en-GB" dirty="0" smtClean="0"/>
          </a:p>
          <a:p>
            <a:r>
              <a:rPr lang="en-GB" dirty="0" smtClean="0"/>
              <a:t>In this seminar work, you will search for and analyze policies that consider location data retention and location histories. Central to the topic are questions such as who is able or entitled to access the histories, and in what ways the access can be controlled by the target.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fi-FI" dirty="0" smtClean="0"/>
              <a:t>Today</a:t>
            </a:r>
            <a:r>
              <a:rPr lang="en-US" dirty="0" smtClean="0"/>
              <a:t>’s agenda</a:t>
            </a:r>
            <a:endParaRPr lang="en-US" dirty="0"/>
          </a:p>
        </p:txBody>
      </p:sp>
      <p:sp>
        <p:nvSpPr>
          <p:cNvPr id="486403" name="Rectangle 3"/>
          <p:cNvSpPr>
            <a:spLocks noGrp="1" noChangeArrowheads="1"/>
          </p:cNvSpPr>
          <p:nvPr>
            <p:ph type="body" idx="1"/>
          </p:nvPr>
        </p:nvSpPr>
        <p:spPr/>
        <p:txBody>
          <a:bodyPr/>
          <a:lstStyle/>
          <a:p>
            <a:pPr marL="514350" indent="-514350">
              <a:buFont typeface="+mj-lt"/>
              <a:buAutoNum type="arabicPeriod"/>
            </a:pPr>
            <a:r>
              <a:rPr lang="fi-FI" dirty="0" smtClean="0"/>
              <a:t>Organization and overview</a:t>
            </a:r>
          </a:p>
          <a:p>
            <a:pPr marL="514350" indent="-514350">
              <a:buFont typeface="+mj-lt"/>
              <a:buAutoNum type="arabicPeriod"/>
            </a:pPr>
            <a:r>
              <a:rPr lang="fi-FI" dirty="0" smtClean="0"/>
              <a:t>Course theme: security policies</a:t>
            </a:r>
          </a:p>
          <a:p>
            <a:pPr marL="514350" indent="-514350">
              <a:buFont typeface="+mj-lt"/>
              <a:buAutoNum type="arabicPeriod"/>
            </a:pPr>
            <a:r>
              <a:rPr lang="fi-FI" dirty="0" smtClean="0"/>
              <a:t>Project topics</a:t>
            </a:r>
          </a:p>
          <a:p>
            <a:pPr marL="514350" indent="-514350">
              <a:buFont typeface="+mj-lt"/>
              <a:buAutoNum type="arabicPeriod"/>
            </a:pPr>
            <a:r>
              <a:rPr lang="fi-FI" dirty="0" smtClean="0"/>
              <a:t>Timetable</a:t>
            </a:r>
          </a:p>
          <a:p>
            <a:pPr marL="514350" indent="-514350">
              <a:buFont typeface="+mj-lt"/>
              <a:buAutoNum type="arabicPeriod"/>
            </a:pPr>
            <a:r>
              <a:rPr lang="fi-FI" dirty="0" smtClean="0"/>
              <a:t>Signing up for the course</a:t>
            </a:r>
          </a:p>
          <a:p>
            <a:pPr marL="514350" indent="-514350">
              <a:buFont typeface="+mj-lt"/>
              <a:buAutoNum type="arabicPeriod"/>
            </a:pPr>
            <a:r>
              <a:rPr lang="fi-FI" dirty="0" smtClean="0"/>
              <a:t>First draft, full draft, final paper</a:t>
            </a:r>
          </a:p>
          <a:p>
            <a:pPr marL="514350" indent="-514350">
              <a:buFont typeface="+mj-lt"/>
              <a:buAutoNum type="arabicPeriod"/>
            </a:pPr>
            <a:r>
              <a:rPr lang="en-US" dirty="0" smtClean="0"/>
              <a:t>What is a good seminar paper?</a:t>
            </a:r>
            <a:endParaRPr lang="en-US" dirty="0"/>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Tony </a:t>
            </a:r>
            <a:r>
              <a:rPr lang="en-GB" b="1" dirty="0" err="1" smtClean="0"/>
              <a:t>Joki-Kyyny</a:t>
            </a:r>
            <a:endParaRPr lang="en-GB" dirty="0"/>
          </a:p>
        </p:txBody>
      </p:sp>
      <p:sp>
        <p:nvSpPr>
          <p:cNvPr id="3" name="Content Placeholder 2"/>
          <p:cNvSpPr>
            <a:spLocks noGrp="1"/>
          </p:cNvSpPr>
          <p:nvPr>
            <p:ph idx="1"/>
          </p:nvPr>
        </p:nvSpPr>
        <p:spPr>
          <a:xfrm>
            <a:off x="457200" y="1000109"/>
            <a:ext cx="8229600" cy="5715039"/>
          </a:xfrm>
        </p:spPr>
        <p:txBody>
          <a:bodyPr>
            <a:normAutofit fontScale="85000" lnSpcReduction="20000"/>
          </a:bodyPr>
          <a:lstStyle/>
          <a:p>
            <a:pPr>
              <a:buNone/>
            </a:pPr>
            <a:r>
              <a:rPr lang="en-GB" b="1" dirty="0" smtClean="0"/>
              <a:t>Using SIM credentials for enforcing access control policies in P2PSIP</a:t>
            </a:r>
            <a:endParaRPr lang="en-GB" dirty="0" smtClean="0"/>
          </a:p>
          <a:p>
            <a:pPr>
              <a:buNone/>
            </a:pPr>
            <a:r>
              <a:rPr lang="en-GB" dirty="0" smtClean="0"/>
              <a:t>The paper should investigate how SIM cards and the credential son them can be used for enforcing operator policies and for protecting the users. In particular, how can the SIM card b used for enforcing access control policies in a P2PSIP network? Could parts of RELOAD (I-D) protocol be implemented on a SIM card or in another safe execution environment to improve the security of policy enforcement?</a:t>
            </a:r>
          </a:p>
          <a:p>
            <a:endParaRPr lang="en-GB" b="1" dirty="0" smtClean="0"/>
          </a:p>
          <a:p>
            <a:r>
              <a:rPr lang="en-GB" b="1" dirty="0" smtClean="0"/>
              <a:t>Enforcing security policies in open protocols</a:t>
            </a:r>
            <a:endParaRPr lang="en-GB" dirty="0" smtClean="0"/>
          </a:p>
          <a:p>
            <a:pPr>
              <a:buNone/>
            </a:pPr>
            <a:r>
              <a:rPr lang="en-GB" dirty="0" smtClean="0"/>
              <a:t>The new open protocols like P2PSIP/RELOAD are open and standardized and intended for use on open networks. What problems does this pose to the network operator and the security of the service?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Topics by Antti </a:t>
            </a:r>
            <a:r>
              <a:rPr lang="en-US" dirty="0" err="1" smtClean="0"/>
              <a:t>Yl</a:t>
            </a:r>
            <a:r>
              <a:rPr lang="fi-FI" dirty="0" smtClean="0"/>
              <a:t>ä-Jääski</a:t>
            </a:r>
            <a:endParaRPr lang="en-GB" dirty="0"/>
          </a:p>
        </p:txBody>
      </p:sp>
      <p:sp>
        <p:nvSpPr>
          <p:cNvPr id="3" name="Content Placeholder 2"/>
          <p:cNvSpPr>
            <a:spLocks noGrp="1"/>
          </p:cNvSpPr>
          <p:nvPr>
            <p:ph idx="1"/>
          </p:nvPr>
        </p:nvSpPr>
        <p:spPr>
          <a:xfrm>
            <a:off x="457200" y="1500175"/>
            <a:ext cx="8229600" cy="4572032"/>
          </a:xfrm>
        </p:spPr>
        <p:txBody>
          <a:bodyPr>
            <a:normAutofit fontScale="92500"/>
          </a:bodyPr>
          <a:lstStyle/>
          <a:p>
            <a:r>
              <a:rPr lang="en-GB" b="1" dirty="0"/>
              <a:t>Secure data filtering and aggregation in wireless sensor networks</a:t>
            </a:r>
            <a:endParaRPr lang="en-GB" dirty="0"/>
          </a:p>
          <a:p>
            <a:r>
              <a:rPr lang="en-GB" dirty="0" smtClean="0"/>
              <a:t>There </a:t>
            </a:r>
            <a:r>
              <a:rPr lang="en-GB" dirty="0"/>
              <a:t>are many proposals for routing protocols that forward the data from remote sensors via other sensors or other wireless routers towards the sink. </a:t>
            </a:r>
            <a:r>
              <a:rPr lang="en-GB" dirty="0" smtClean="0"/>
              <a:t>The </a:t>
            </a:r>
            <a:r>
              <a:rPr lang="en-GB" dirty="0"/>
              <a:t>seminar paper should explore </a:t>
            </a:r>
            <a:r>
              <a:rPr lang="en-GB" dirty="0" smtClean="0"/>
              <a:t>proposed secure </a:t>
            </a:r>
            <a:r>
              <a:rPr lang="en-GB" dirty="0"/>
              <a:t>routing and data aggregation protocols for sensor networks that allow filtering of false data before it reaches the sink.</a:t>
            </a:r>
          </a:p>
          <a:p>
            <a:endParaRPr lang="fi-FI"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609600" y="377825"/>
            <a:ext cx="7924800" cy="193655"/>
          </a:xfrm>
        </p:spPr>
        <p:txBody>
          <a:bodyPr>
            <a:normAutofit fontScale="90000"/>
          </a:bodyPr>
          <a:lstStyle/>
          <a:p>
            <a:r>
              <a:rPr lang="fi-FI" dirty="0" smtClean="0"/>
              <a:t>Timetable (in Noppa)</a:t>
            </a:r>
            <a:endParaRPr lang="en-US" dirty="0"/>
          </a:p>
        </p:txBody>
      </p:sp>
      <p:graphicFrame>
        <p:nvGraphicFramePr>
          <p:cNvPr id="5" name="Table Placeholder 4"/>
          <p:cNvGraphicFramePr>
            <a:graphicFrameLocks noGrp="1"/>
          </p:cNvGraphicFramePr>
          <p:nvPr>
            <p:ph type="tbl" idx="1"/>
          </p:nvPr>
        </p:nvGraphicFramePr>
        <p:xfrm>
          <a:off x="214282" y="857232"/>
          <a:ext cx="8643998" cy="5773752"/>
        </p:xfrm>
        <a:graphic>
          <a:graphicData uri="http://schemas.openxmlformats.org/drawingml/2006/table">
            <a:tbl>
              <a:tblPr/>
              <a:tblGrid>
                <a:gridCol w="3143272"/>
                <a:gridCol w="5500726"/>
              </a:tblGrid>
              <a:tr h="71438">
                <a:tc>
                  <a:txBody>
                    <a:bodyPr/>
                    <a:lstStyle/>
                    <a:p>
                      <a:pPr algn="l"/>
                      <a:r>
                        <a:rPr lang="en-GB" sz="1800" b="0" dirty="0" smtClean="0"/>
                        <a:t>Tue </a:t>
                      </a:r>
                      <a:r>
                        <a:rPr lang="en-GB" sz="1800" b="0" dirty="0"/>
                        <a:t>8.9. </a:t>
                      </a:r>
                      <a:r>
                        <a:rPr lang="en-GB" sz="1800" b="0" dirty="0" smtClean="0"/>
                        <a:t>16-19 </a:t>
                      </a:r>
                      <a:r>
                        <a:rPr lang="en-GB" sz="1800" b="0" dirty="0"/>
                        <a:t>in T2 </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Introductory meeting, English</a:t>
                      </a:r>
                      <a:r>
                        <a:rPr lang="en-GB" sz="1800" baseline="0" dirty="0" smtClean="0"/>
                        <a:t> essay, signup open </a:t>
                      </a:r>
                      <a:r>
                        <a:rPr lang="en-GB" sz="1800" dirty="0"/>
                        <a:t>  </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63">
                <a:tc>
                  <a:txBody>
                    <a:bodyPr/>
                    <a:lstStyle/>
                    <a:p>
                      <a:pPr algn="l"/>
                      <a:r>
                        <a:rPr lang="en-GB" sz="1800" b="0" dirty="0" smtClean="0"/>
                        <a:t>Fri </a:t>
                      </a:r>
                      <a:r>
                        <a:rPr lang="en-GB" sz="1800" b="0" dirty="0"/>
                        <a:t>11.9.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dirty="0" smtClean="0"/>
                        <a:t> </a:t>
                      </a:r>
                      <a:r>
                        <a:rPr lang="en-GB" sz="1800" dirty="0"/>
                        <a:t>for </a:t>
                      </a:r>
                      <a:r>
                        <a:rPr lang="en-GB" sz="1800" dirty="0" smtClean="0"/>
                        <a:t>signup</a:t>
                      </a:r>
                      <a:endParaRPr lang="en-GB" sz="1800" dirty="0"/>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328">
                <a:tc>
                  <a:txBody>
                    <a:bodyPr/>
                    <a:lstStyle/>
                    <a:p>
                      <a:pPr algn="l"/>
                      <a:r>
                        <a:rPr lang="en-GB" sz="1800" b="0" dirty="0" smtClean="0"/>
                        <a:t>Tue </a:t>
                      </a:r>
                      <a:r>
                        <a:rPr lang="en-GB" sz="1800" b="0" dirty="0"/>
                        <a:t>15.9. </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Accepted </a:t>
                      </a:r>
                      <a:r>
                        <a:rPr lang="en-GB" sz="1800" dirty="0"/>
                        <a:t>students and </a:t>
                      </a:r>
                      <a:r>
                        <a:rPr lang="en-GB" sz="1800" dirty="0" smtClean="0"/>
                        <a:t>topics,</a:t>
                      </a:r>
                      <a:r>
                        <a:rPr lang="en-GB" sz="1800" baseline="0" dirty="0" smtClean="0"/>
                        <a:t> meeting with tutor</a:t>
                      </a:r>
                      <a:endParaRPr lang="en-GB" sz="1800" dirty="0"/>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541">
                <a:tc>
                  <a:txBody>
                    <a:bodyPr/>
                    <a:lstStyle/>
                    <a:p>
                      <a:pPr algn="l"/>
                      <a:r>
                        <a:rPr lang="en-GB" sz="1800" b="0" dirty="0" smtClean="0"/>
                        <a:t>Fri </a:t>
                      </a:r>
                      <a:r>
                        <a:rPr lang="en-GB" sz="1800" b="0" dirty="0"/>
                        <a:t>18.9. 10-12 T5</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4">
                              <a:lumMod val="75000"/>
                            </a:schemeClr>
                          </a:solidFill>
                        </a:rPr>
                        <a:t>Scientific </a:t>
                      </a:r>
                      <a:r>
                        <a:rPr lang="en-GB" sz="1800" b="1" dirty="0">
                          <a:solidFill>
                            <a:schemeClr val="accent4">
                              <a:lumMod val="75000"/>
                            </a:schemeClr>
                          </a:solidFill>
                        </a:rPr>
                        <a:t>English</a:t>
                      </a:r>
                      <a:r>
                        <a:rPr lang="en-GB" sz="1800" dirty="0">
                          <a:solidFill>
                            <a:schemeClr val="accent4">
                              <a:lumMod val="75000"/>
                            </a:schemeClr>
                          </a:solidFill>
                        </a:rPr>
                        <a:t> </a:t>
                      </a:r>
                      <a:r>
                        <a:rPr lang="en-GB" sz="1800" dirty="0"/>
                        <a:t>1st meeting</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70">
                <a:tc>
                  <a:txBody>
                    <a:bodyPr/>
                    <a:lstStyle/>
                    <a:p>
                      <a:pPr algn="l"/>
                      <a:r>
                        <a:rPr lang="en-GB" sz="1800" b="0" dirty="0" smtClean="0"/>
                        <a:t>Tue </a:t>
                      </a:r>
                      <a:r>
                        <a:rPr lang="en-GB" sz="1800" b="0" dirty="0"/>
                        <a:t>29.9.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smtClean="0">
                          <a:solidFill>
                            <a:schemeClr val="accent3">
                              <a:lumMod val="50000"/>
                            </a:schemeClr>
                          </a:solidFill>
                        </a:rPr>
                        <a:t>1st</a:t>
                      </a:r>
                      <a:r>
                        <a:rPr lang="en-GB" sz="1800" b="1" baseline="0" dirty="0" smtClean="0">
                          <a:solidFill>
                            <a:schemeClr val="accent3">
                              <a:lumMod val="50000"/>
                            </a:schemeClr>
                          </a:solidFill>
                        </a:rPr>
                        <a:t> </a:t>
                      </a:r>
                      <a:r>
                        <a:rPr lang="en-GB" sz="1800" b="1" dirty="0" smtClean="0">
                          <a:solidFill>
                            <a:schemeClr val="accent3">
                              <a:lumMod val="50000"/>
                            </a:schemeClr>
                          </a:solidFill>
                        </a:rPr>
                        <a:t>draft </a:t>
                      </a:r>
                      <a:r>
                        <a:rPr lang="en-GB" sz="1800" b="1" dirty="0">
                          <a:solidFill>
                            <a:schemeClr val="accent3">
                              <a:lumMod val="50000"/>
                            </a:schemeClr>
                          </a:solidFill>
                        </a:rPr>
                        <a:t>paper </a:t>
                      </a:r>
                      <a:r>
                        <a:rPr lang="en-GB" sz="1800" b="1" dirty="0" smtClean="0">
                          <a:solidFill>
                            <a:schemeClr val="accent3">
                              <a:lumMod val="50000"/>
                            </a:schemeClr>
                          </a:solidFill>
                        </a:rPr>
                        <a:t>submission</a:t>
                      </a:r>
                      <a:r>
                        <a:rPr lang="en-GB" sz="1800" b="0" dirty="0" smtClean="0"/>
                        <a:t> 1 page, references</a:t>
                      </a:r>
                      <a:endParaRPr lang="en-GB" sz="1800" b="0" dirty="0"/>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2751">
                <a:tc>
                  <a:txBody>
                    <a:bodyPr/>
                    <a:lstStyle/>
                    <a:p>
                      <a:pPr algn="l"/>
                      <a:r>
                        <a:rPr lang="en-GB" sz="1800" b="0" dirty="0" smtClean="0"/>
                        <a:t>Tue </a:t>
                      </a:r>
                      <a:r>
                        <a:rPr lang="en-GB" sz="1800" b="0" dirty="0"/>
                        <a:t>6.10.</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Feedback </a:t>
                      </a:r>
                      <a:r>
                        <a:rPr lang="en-GB" sz="1800" dirty="0"/>
                        <a:t>from your tutor</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328">
                <a:tc>
                  <a:txBody>
                    <a:bodyPr/>
                    <a:lstStyle/>
                    <a:p>
                      <a:pPr algn="l"/>
                      <a:r>
                        <a:rPr lang="en-GB" sz="1800" b="0" dirty="0" smtClean="0"/>
                        <a:t>Fri </a:t>
                      </a:r>
                      <a:r>
                        <a:rPr lang="en-GB" sz="1800" b="0" dirty="0"/>
                        <a:t>9.10. 10-12 T5</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4">
                              <a:lumMod val="75000"/>
                            </a:schemeClr>
                          </a:solidFill>
                        </a:rPr>
                        <a:t>Scientific </a:t>
                      </a:r>
                      <a:r>
                        <a:rPr lang="en-GB" sz="1800" b="1" dirty="0">
                          <a:solidFill>
                            <a:schemeClr val="accent4">
                              <a:lumMod val="75000"/>
                            </a:schemeClr>
                          </a:solidFill>
                        </a:rPr>
                        <a:t>English</a:t>
                      </a:r>
                      <a:r>
                        <a:rPr lang="en-GB" sz="1800" dirty="0"/>
                        <a:t> 2nd meeting</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328">
                <a:tc>
                  <a:txBody>
                    <a:bodyPr/>
                    <a:lstStyle/>
                    <a:p>
                      <a:pPr algn="l"/>
                      <a:r>
                        <a:rPr lang="en-GB" sz="1800" b="0" dirty="0" smtClean="0"/>
                        <a:t>Tue </a:t>
                      </a:r>
                      <a:r>
                        <a:rPr lang="en-GB" sz="1800" b="0" dirty="0"/>
                        <a:t>20.10.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smtClean="0">
                          <a:solidFill>
                            <a:schemeClr val="accent3">
                              <a:lumMod val="50000"/>
                            </a:schemeClr>
                          </a:solidFill>
                        </a:rPr>
                        <a:t>full draft</a:t>
                      </a:r>
                      <a:r>
                        <a:rPr lang="en-GB" sz="1800" b="1" baseline="0" dirty="0" smtClean="0">
                          <a:solidFill>
                            <a:schemeClr val="accent3">
                              <a:lumMod val="50000"/>
                            </a:schemeClr>
                          </a:solidFill>
                        </a:rPr>
                        <a:t> </a:t>
                      </a:r>
                      <a:r>
                        <a:rPr lang="en-GB" sz="1800" b="1" dirty="0" smtClean="0">
                          <a:solidFill>
                            <a:schemeClr val="accent3">
                              <a:lumMod val="50000"/>
                            </a:schemeClr>
                          </a:solidFill>
                        </a:rPr>
                        <a:t>paper submission</a:t>
                      </a:r>
                      <a:r>
                        <a:rPr lang="en-GB" sz="1800" b="0" dirty="0" smtClean="0"/>
                        <a:t> 5-7</a:t>
                      </a:r>
                      <a:r>
                        <a:rPr lang="en-GB" sz="1800" b="0" baseline="0" dirty="0" smtClean="0"/>
                        <a:t> pages</a:t>
                      </a:r>
                      <a:endParaRPr lang="en-GB" sz="1800" b="0" dirty="0"/>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541">
                <a:tc>
                  <a:txBody>
                    <a:bodyPr/>
                    <a:lstStyle/>
                    <a:p>
                      <a:pPr algn="l"/>
                      <a:r>
                        <a:rPr lang="en-GB" sz="1800" b="0" dirty="0" smtClean="0"/>
                        <a:t>Tue </a:t>
                      </a:r>
                      <a:r>
                        <a:rPr lang="en-GB" sz="1800" b="0" dirty="0"/>
                        <a:t>3.11.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smtClean="0">
                          <a:solidFill>
                            <a:schemeClr val="accent3">
                              <a:lumMod val="50000"/>
                            </a:schemeClr>
                          </a:solidFill>
                        </a:rPr>
                        <a:t>opponent </a:t>
                      </a:r>
                      <a:r>
                        <a:rPr lang="en-GB" sz="1800" b="1" dirty="0">
                          <a:solidFill>
                            <a:schemeClr val="accent3">
                              <a:lumMod val="50000"/>
                            </a:schemeClr>
                          </a:solidFill>
                        </a:rPr>
                        <a:t>comment submission</a:t>
                      </a:r>
                      <a:endParaRPr lang="en-GB" sz="1800" dirty="0">
                        <a:solidFill>
                          <a:schemeClr val="accent3">
                            <a:lumMod val="50000"/>
                          </a:schemeClr>
                        </a:solidFill>
                      </a:endParaRP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541">
                <a:tc>
                  <a:txBody>
                    <a:bodyPr/>
                    <a:lstStyle/>
                    <a:p>
                      <a:pPr algn="l"/>
                      <a:r>
                        <a:rPr lang="en-GB" sz="1800" b="0" dirty="0" smtClean="0"/>
                        <a:t>Tue </a:t>
                      </a:r>
                      <a:r>
                        <a:rPr lang="en-GB" sz="1800" b="0" dirty="0"/>
                        <a:t>3.11.</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Feedback </a:t>
                      </a:r>
                      <a:r>
                        <a:rPr lang="en-GB" sz="1800" dirty="0"/>
                        <a:t>from your tutor</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63">
                <a:tc>
                  <a:txBody>
                    <a:bodyPr/>
                    <a:lstStyle/>
                    <a:p>
                      <a:pPr algn="l"/>
                      <a:r>
                        <a:rPr lang="en-GB" sz="1800" b="0" dirty="0" smtClean="0"/>
                        <a:t>Fri </a:t>
                      </a:r>
                      <a:r>
                        <a:rPr lang="en-GB" sz="1800" b="0" dirty="0"/>
                        <a:t>6.11. 10-12 T5</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4">
                              <a:lumMod val="75000"/>
                            </a:schemeClr>
                          </a:solidFill>
                        </a:rPr>
                        <a:t>Scientific </a:t>
                      </a:r>
                      <a:r>
                        <a:rPr lang="en-GB" sz="1800" b="1" dirty="0">
                          <a:solidFill>
                            <a:schemeClr val="accent4">
                              <a:lumMod val="75000"/>
                            </a:schemeClr>
                          </a:solidFill>
                        </a:rPr>
                        <a:t>English</a:t>
                      </a:r>
                      <a:r>
                        <a:rPr lang="en-GB" sz="1800" b="0" dirty="0"/>
                        <a:t> 3rd meeting </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2751">
                <a:tc>
                  <a:txBody>
                    <a:bodyPr/>
                    <a:lstStyle/>
                    <a:p>
                      <a:pPr algn="l"/>
                      <a:r>
                        <a:rPr lang="en-GB" sz="1800" b="0" dirty="0" smtClean="0"/>
                        <a:t>Fri </a:t>
                      </a:r>
                      <a:r>
                        <a:rPr lang="en-GB" sz="1800" b="0" dirty="0"/>
                        <a:t>20.11 10-12 T5</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4">
                              <a:lumMod val="75000"/>
                            </a:schemeClr>
                          </a:solidFill>
                        </a:rPr>
                        <a:t>Scientific </a:t>
                      </a:r>
                      <a:r>
                        <a:rPr lang="en-GB" sz="1800" b="1" dirty="0">
                          <a:solidFill>
                            <a:schemeClr val="accent4">
                              <a:lumMod val="75000"/>
                            </a:schemeClr>
                          </a:solidFill>
                        </a:rPr>
                        <a:t>English</a:t>
                      </a:r>
                      <a:r>
                        <a:rPr lang="en-GB" sz="1800" b="0" dirty="0"/>
                        <a:t> </a:t>
                      </a:r>
                      <a:r>
                        <a:rPr lang="en-GB" sz="1800" b="0" dirty="0" smtClean="0"/>
                        <a:t>extra </a:t>
                      </a:r>
                      <a:r>
                        <a:rPr lang="en-GB" sz="1800" b="0" dirty="0"/>
                        <a:t>support meeting </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541">
                <a:tc>
                  <a:txBody>
                    <a:bodyPr/>
                    <a:lstStyle/>
                    <a:p>
                      <a:pPr algn="l"/>
                      <a:r>
                        <a:rPr lang="en-GB" sz="1800" b="0" dirty="0" smtClean="0"/>
                        <a:t>Tue </a:t>
                      </a:r>
                      <a:r>
                        <a:rPr lang="en-GB" sz="1800" b="0" dirty="0"/>
                        <a:t>24.11.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smtClean="0">
                          <a:solidFill>
                            <a:schemeClr val="accent3">
                              <a:lumMod val="50000"/>
                            </a:schemeClr>
                          </a:solidFill>
                        </a:rPr>
                        <a:t>final </a:t>
                      </a:r>
                      <a:r>
                        <a:rPr lang="en-GB" sz="1800" b="1" dirty="0">
                          <a:solidFill>
                            <a:schemeClr val="accent3">
                              <a:lumMod val="50000"/>
                            </a:schemeClr>
                          </a:solidFill>
                        </a:rPr>
                        <a:t>paper submission</a:t>
                      </a:r>
                      <a:endParaRPr lang="en-GB" sz="1800" dirty="0">
                        <a:solidFill>
                          <a:schemeClr val="accent3">
                            <a:lumMod val="50000"/>
                          </a:schemeClr>
                        </a:solidFill>
                      </a:endParaRP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464">
                <a:tc>
                  <a:txBody>
                    <a:bodyPr/>
                    <a:lstStyle/>
                    <a:p>
                      <a:pPr algn="l"/>
                      <a:r>
                        <a:rPr lang="en-GB" sz="1800" b="0" dirty="0" smtClean="0"/>
                        <a:t>Tue </a:t>
                      </a:r>
                      <a:r>
                        <a:rPr lang="en-GB" sz="1800" b="0" dirty="0"/>
                        <a:t>1</a:t>
                      </a:r>
                      <a:r>
                        <a:rPr lang="en-GB" sz="1800" b="0" dirty="0" smtClean="0"/>
                        <a:t>.12</a:t>
                      </a:r>
                      <a:r>
                        <a:rPr lang="en-GB" sz="1800" b="0" dirty="0"/>
                        <a:t>. 16-18 T2</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Meeting </a:t>
                      </a:r>
                      <a:r>
                        <a:rPr lang="en-GB" sz="1800" dirty="0"/>
                        <a:t>with all </a:t>
                      </a:r>
                      <a:r>
                        <a:rPr lang="en-GB" sz="1800" dirty="0" smtClean="0"/>
                        <a:t>students: practical arrangements</a:t>
                      </a:r>
                      <a:endParaRPr lang="en-GB" sz="1800" dirty="0"/>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328">
                <a:tc>
                  <a:txBody>
                    <a:bodyPr/>
                    <a:lstStyle/>
                    <a:p>
                      <a:pPr algn="l"/>
                      <a:r>
                        <a:rPr lang="en-GB" sz="1800" b="0" dirty="0" smtClean="0"/>
                        <a:t>Fri </a:t>
                      </a:r>
                      <a:r>
                        <a:rPr lang="en-GB" sz="1800" b="0"/>
                        <a:t>4.12 </a:t>
                      </a:r>
                      <a:r>
                        <a:rPr lang="en-GB" sz="1800" b="0" smtClean="0"/>
                        <a:t>9-11 </a:t>
                      </a:r>
                      <a:r>
                        <a:rPr lang="en-GB" sz="1800" b="0" dirty="0"/>
                        <a:t>T5</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4">
                              <a:lumMod val="75000"/>
                            </a:schemeClr>
                          </a:solidFill>
                        </a:rPr>
                        <a:t>Scientific </a:t>
                      </a:r>
                      <a:r>
                        <a:rPr lang="en-GB" sz="1800" b="1" dirty="0">
                          <a:solidFill>
                            <a:schemeClr val="accent4">
                              <a:lumMod val="75000"/>
                            </a:schemeClr>
                          </a:solidFill>
                        </a:rPr>
                        <a:t>English</a:t>
                      </a:r>
                      <a:r>
                        <a:rPr lang="en-GB" sz="1800" b="0" dirty="0"/>
                        <a:t> </a:t>
                      </a:r>
                      <a:r>
                        <a:rPr lang="en-GB" sz="1800" b="0" dirty="0" smtClean="0"/>
                        <a:t>presentation </a:t>
                      </a:r>
                      <a:r>
                        <a:rPr lang="en-GB" sz="1800" b="0" dirty="0"/>
                        <a:t>meeting</a:t>
                      </a:r>
                      <a:r>
                        <a:rPr lang="en-GB" sz="1800" dirty="0"/>
                        <a:t> </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9174">
                <a:tc>
                  <a:txBody>
                    <a:bodyPr/>
                    <a:lstStyle/>
                    <a:p>
                      <a:pPr algn="l"/>
                      <a:r>
                        <a:rPr lang="en-GB" sz="1800" b="0" dirty="0" smtClean="0"/>
                        <a:t>Tue </a:t>
                      </a:r>
                      <a:r>
                        <a:rPr lang="en-GB" sz="1800" b="0" dirty="0"/>
                        <a:t>8.12.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smtClean="0">
                          <a:solidFill>
                            <a:schemeClr val="accent3">
                              <a:lumMod val="50000"/>
                            </a:schemeClr>
                          </a:solidFill>
                        </a:rPr>
                        <a:t>slide </a:t>
                      </a:r>
                      <a:r>
                        <a:rPr lang="en-GB" sz="1800" b="1" dirty="0">
                          <a:solidFill>
                            <a:schemeClr val="accent3">
                              <a:lumMod val="50000"/>
                            </a:schemeClr>
                          </a:solidFill>
                        </a:rPr>
                        <a:t>submission</a:t>
                      </a:r>
                      <a:endParaRPr lang="en-GB" sz="1800" dirty="0">
                        <a:solidFill>
                          <a:schemeClr val="accent3">
                            <a:lumMod val="50000"/>
                          </a:schemeClr>
                        </a:solidFill>
                      </a:endParaRP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118">
                <a:tc>
                  <a:txBody>
                    <a:bodyPr/>
                    <a:lstStyle/>
                    <a:p>
                      <a:pPr algn="l"/>
                      <a:r>
                        <a:rPr lang="en-GB" sz="1800" b="0" dirty="0" smtClean="0"/>
                        <a:t>Thu-Fri 10-11.12</a:t>
                      </a:r>
                      <a:r>
                        <a:rPr lang="en-GB" sz="1800" b="0" dirty="0"/>
                        <a:t>. 8-17 (full day) </a:t>
                      </a:r>
                      <a:r>
                        <a:rPr lang="en-GB" sz="1800" b="0" dirty="0" smtClean="0"/>
                        <a:t/>
                      </a:r>
                      <a:br>
                        <a:rPr lang="en-GB" sz="1800" b="0" dirty="0" smtClean="0"/>
                      </a:br>
                      <a:r>
                        <a:rPr lang="en-GB" sz="1800" b="0" dirty="0" smtClean="0"/>
                        <a:t>TUAS</a:t>
                      </a:r>
                      <a:r>
                        <a:rPr lang="en-GB" sz="1800" b="0" baseline="0" dirty="0" smtClean="0"/>
                        <a:t> building, </a:t>
                      </a:r>
                      <a:r>
                        <a:rPr lang="en-GB" sz="1800" b="0" dirty="0" smtClean="0"/>
                        <a:t>TU1171-72</a:t>
                      </a:r>
                      <a:endParaRPr lang="en-GB" sz="1800" b="0" dirty="0"/>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solidFill>
                            <a:schemeClr val="accent3">
                              <a:lumMod val="50000"/>
                            </a:schemeClr>
                          </a:solidFill>
                        </a:rPr>
                        <a:t>Two-day seminar</a:t>
                      </a:r>
                      <a:r>
                        <a:rPr lang="en-GB" sz="1800" b="0" dirty="0" smtClean="0"/>
                        <a:t>, </a:t>
                      </a:r>
                      <a:r>
                        <a:rPr lang="en-GB" sz="1800" b="0" baseline="0" dirty="0" smtClean="0">
                          <a:solidFill>
                            <a:srgbClr val="FF0000"/>
                          </a:solidFill>
                        </a:rPr>
                        <a:t>participation required</a:t>
                      </a:r>
                      <a:endParaRPr lang="en-GB" sz="1800" b="0" dirty="0">
                        <a:solidFill>
                          <a:srgbClr val="FF0000"/>
                        </a:solidFill>
                      </a:endParaRP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541">
                <a:tc>
                  <a:txBody>
                    <a:bodyPr/>
                    <a:lstStyle/>
                    <a:p>
                      <a:pPr algn="l"/>
                      <a:r>
                        <a:rPr lang="en-GB" sz="1800" b="0" dirty="0" smtClean="0"/>
                        <a:t>Tue </a:t>
                      </a:r>
                      <a:r>
                        <a:rPr lang="en-GB" sz="1800" b="0" dirty="0"/>
                        <a:t>15.12. 12:00 (midday)</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b="1" dirty="0" smtClean="0"/>
                        <a:t>Deadline</a:t>
                      </a:r>
                      <a:r>
                        <a:rPr lang="en-GB" sz="1800" b="1" dirty="0"/>
                        <a:t>: </a:t>
                      </a:r>
                      <a:r>
                        <a:rPr lang="en-GB" sz="1800" b="1" dirty="0">
                          <a:solidFill>
                            <a:schemeClr val="accent3">
                              <a:lumMod val="50000"/>
                            </a:schemeClr>
                          </a:solidFill>
                        </a:rPr>
                        <a:t>opponent comment submission</a:t>
                      </a:r>
                      <a:endParaRPr lang="en-GB" sz="1800" dirty="0">
                        <a:solidFill>
                          <a:schemeClr val="accent3">
                            <a:lumMod val="50000"/>
                          </a:schemeClr>
                        </a:solidFill>
                      </a:endParaRP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63">
                <a:tc>
                  <a:txBody>
                    <a:bodyPr/>
                    <a:lstStyle/>
                    <a:p>
                      <a:pPr algn="l"/>
                      <a:r>
                        <a:rPr lang="en-GB" sz="1800" b="0" dirty="0" smtClean="0"/>
                        <a:t>Tue </a:t>
                      </a:r>
                      <a:r>
                        <a:rPr lang="en-GB" sz="1800" b="0" dirty="0"/>
                        <a:t>15.12.</a:t>
                      </a:r>
                    </a:p>
                  </a:txBody>
                  <a:tcPr marL="13288" marR="13288" marT="6644" marB="664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smtClean="0"/>
                        <a:t>Grade </a:t>
                      </a:r>
                      <a:r>
                        <a:rPr lang="en-GB" sz="1800" dirty="0"/>
                        <a:t>suggestions and feedback from tutors</a:t>
                      </a:r>
                    </a:p>
                  </a:txBody>
                  <a:tcPr marL="13288" marR="13288" marT="6644" marB="664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a:xfrm>
            <a:off x="457200" y="274638"/>
            <a:ext cx="8229600" cy="582594"/>
          </a:xfrm>
        </p:spPr>
        <p:txBody>
          <a:bodyPr>
            <a:normAutofit fontScale="90000"/>
          </a:bodyPr>
          <a:lstStyle/>
          <a:p>
            <a:r>
              <a:rPr lang="fi-FI" dirty="0" smtClean="0"/>
              <a:t>Signing up for the course</a:t>
            </a:r>
            <a:endParaRPr lang="en-US" dirty="0"/>
          </a:p>
        </p:txBody>
      </p:sp>
      <p:sp>
        <p:nvSpPr>
          <p:cNvPr id="527363" name="Rectangle 3"/>
          <p:cNvSpPr>
            <a:spLocks noGrp="1" noChangeArrowheads="1"/>
          </p:cNvSpPr>
          <p:nvPr>
            <p:ph type="body" idx="1"/>
          </p:nvPr>
        </p:nvSpPr>
        <p:spPr>
          <a:xfrm>
            <a:off x="457200" y="1000108"/>
            <a:ext cx="8229600" cy="5857892"/>
          </a:xfrm>
        </p:spPr>
        <p:txBody>
          <a:bodyPr>
            <a:normAutofit fontScale="92500" lnSpcReduction="20000"/>
          </a:bodyPr>
          <a:lstStyle/>
          <a:p>
            <a:r>
              <a:rPr lang="en-US" dirty="0" smtClean="0"/>
              <a:t>Students sign up by sending an </a:t>
            </a:r>
            <a:r>
              <a:rPr lang="en-US" dirty="0" smtClean="0">
                <a:solidFill>
                  <a:srgbClr val="C00000"/>
                </a:solidFill>
              </a:rPr>
              <a:t>application</a:t>
            </a:r>
            <a:r>
              <a:rPr lang="en-US" dirty="0" smtClean="0"/>
              <a:t> to </a:t>
            </a:r>
            <a:br>
              <a:rPr lang="en-US" dirty="0" smtClean="0"/>
            </a:br>
            <a:r>
              <a:rPr lang="en-US" dirty="0" smtClean="0">
                <a:solidFill>
                  <a:srgbClr val="C00000"/>
                </a:solidFill>
                <a:hlinkClick r:id="rId3"/>
              </a:rPr>
              <a:t>t-110.5290@tkk.fi</a:t>
            </a:r>
            <a:endParaRPr lang="en-US" dirty="0" smtClean="0"/>
          </a:p>
          <a:p>
            <a:pPr lvl="1"/>
            <a:r>
              <a:rPr lang="en-GB" dirty="0" smtClean="0"/>
              <a:t>Your name and student number in the subject line</a:t>
            </a:r>
          </a:p>
          <a:p>
            <a:pPr lvl="1"/>
            <a:r>
              <a:rPr lang="en-US" dirty="0" smtClean="0"/>
              <a:t>Given name, family name </a:t>
            </a:r>
          </a:p>
          <a:p>
            <a:pPr lvl="1"/>
            <a:r>
              <a:rPr lang="en-US" dirty="0" smtClean="0"/>
              <a:t>Student number </a:t>
            </a:r>
          </a:p>
          <a:p>
            <a:pPr lvl="1"/>
            <a:r>
              <a:rPr lang="en-US" dirty="0" smtClean="0"/>
              <a:t>E-mail address</a:t>
            </a:r>
          </a:p>
          <a:p>
            <a:pPr lvl="1"/>
            <a:r>
              <a:rPr lang="en-US" dirty="0" smtClean="0"/>
              <a:t>Your cc.hut.fi account username (for Optima account) </a:t>
            </a:r>
          </a:p>
          <a:p>
            <a:pPr lvl="1"/>
            <a:r>
              <a:rPr lang="en-GB" dirty="0" smtClean="0"/>
              <a:t>Participation in the integrated English course (Yes/No)</a:t>
            </a:r>
            <a:endParaRPr lang="en-US" dirty="0" smtClean="0"/>
          </a:p>
          <a:p>
            <a:pPr lvl="1"/>
            <a:r>
              <a:rPr lang="en-US" dirty="0" smtClean="0"/>
              <a:t>Your major and minor subjects (or </a:t>
            </a:r>
            <a:r>
              <a:rPr lang="en-US" dirty="0" err="1" smtClean="0"/>
              <a:t>MSc</a:t>
            </a:r>
            <a:r>
              <a:rPr lang="en-US" dirty="0" smtClean="0"/>
              <a:t> program) </a:t>
            </a:r>
          </a:p>
          <a:p>
            <a:pPr lvl="1"/>
            <a:r>
              <a:rPr lang="en-US" dirty="0" smtClean="0"/>
              <a:t>Your transcript of completed courses (OODI) as PDF</a:t>
            </a:r>
          </a:p>
          <a:p>
            <a:pPr lvl="1"/>
            <a:r>
              <a:rPr lang="en-US" dirty="0" smtClean="0"/>
              <a:t>Your 5 favorite topics numbered from 1 to 5</a:t>
            </a:r>
          </a:p>
          <a:p>
            <a:pPr lvl="2"/>
            <a:r>
              <a:rPr lang="en-US" dirty="0" smtClean="0"/>
              <a:t>Tutor name and topic title</a:t>
            </a:r>
          </a:p>
          <a:p>
            <a:pPr lvl="2"/>
            <a:r>
              <a:rPr lang="en-US" dirty="0" smtClean="0"/>
              <a:t>Optional: brief justification for the choice or own ideas</a:t>
            </a:r>
          </a:p>
          <a:p>
            <a:pPr lvl="1"/>
            <a:r>
              <a:rPr lang="en-US" dirty="0" smtClean="0"/>
              <a:t>Justification for taking the course: why now?</a:t>
            </a:r>
          </a:p>
          <a:p>
            <a:endParaRPr lang="en-US" dirty="0" smtClean="0"/>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r>
              <a:rPr lang="fi-FI" smtClean="0"/>
              <a:t>First draft (29.9.)</a:t>
            </a:r>
            <a:endParaRPr lang="en-US" dirty="0"/>
          </a:p>
        </p:txBody>
      </p:sp>
      <p:sp>
        <p:nvSpPr>
          <p:cNvPr id="495619" name="Rectangle 3"/>
          <p:cNvSpPr>
            <a:spLocks noGrp="1" noChangeArrowheads="1"/>
          </p:cNvSpPr>
          <p:nvPr>
            <p:ph type="body" idx="1"/>
          </p:nvPr>
        </p:nvSpPr>
        <p:spPr/>
        <p:txBody>
          <a:bodyPr>
            <a:normAutofit/>
          </a:bodyPr>
          <a:lstStyle/>
          <a:p>
            <a:r>
              <a:rPr lang="en-US" dirty="0" smtClean="0">
                <a:solidFill>
                  <a:srgbClr val="C00000"/>
                </a:solidFill>
              </a:rPr>
              <a:t>Outline</a:t>
            </a:r>
            <a:r>
              <a:rPr lang="en-US" dirty="0" smtClean="0"/>
              <a:t>: logical and makes a point (a message, central theme, focus, something to say)</a:t>
            </a:r>
          </a:p>
          <a:p>
            <a:r>
              <a:rPr lang="en-US" dirty="0" smtClean="0"/>
              <a:t>At least </a:t>
            </a:r>
            <a:r>
              <a:rPr lang="en-US" dirty="0" smtClean="0">
                <a:solidFill>
                  <a:srgbClr val="C00000"/>
                </a:solidFill>
              </a:rPr>
              <a:t>one page of text</a:t>
            </a:r>
            <a:r>
              <a:rPr lang="en-US" dirty="0" smtClean="0"/>
              <a:t> (readable English)</a:t>
            </a:r>
          </a:p>
          <a:p>
            <a:r>
              <a:rPr lang="en-US" dirty="0" smtClean="0">
                <a:solidFill>
                  <a:srgbClr val="C00000"/>
                </a:solidFill>
              </a:rPr>
              <a:t>Key references</a:t>
            </a:r>
          </a:p>
          <a:p>
            <a:r>
              <a:rPr lang="en-US" dirty="0" smtClean="0"/>
              <a:t>Use </a:t>
            </a:r>
            <a:r>
              <a:rPr lang="en-US" dirty="0" smtClean="0">
                <a:solidFill>
                  <a:srgbClr val="C00000"/>
                </a:solidFill>
              </a:rPr>
              <a:t>Latex and </a:t>
            </a:r>
            <a:r>
              <a:rPr lang="en-US" dirty="0" err="1" smtClean="0">
                <a:solidFill>
                  <a:srgbClr val="C00000"/>
                </a:solidFill>
              </a:rPr>
              <a:t>Bibtex</a:t>
            </a:r>
            <a:endParaRPr lang="en-US" dirty="0" smtClean="0">
              <a:solidFill>
                <a:srgbClr val="C00000"/>
              </a:solidFill>
            </a:endParaRPr>
          </a:p>
          <a:p>
            <a:r>
              <a:rPr lang="en-US" dirty="0" smtClean="0">
                <a:solidFill>
                  <a:schemeClr val="accent4">
                    <a:lumMod val="75000"/>
                  </a:schemeClr>
                </a:solidFill>
              </a:rPr>
              <a:t>Tutors should help especially with the outline and finding good references</a:t>
            </a:r>
            <a:endParaRPr lang="en-US" dirty="0">
              <a:solidFill>
                <a:schemeClr val="accent4">
                  <a:lumMod val="75000"/>
                </a:schemeClr>
              </a:solidFill>
            </a:endParaRPr>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p:txBody>
          <a:bodyPr/>
          <a:lstStyle/>
          <a:p>
            <a:r>
              <a:rPr lang="fi-FI" dirty="0" smtClean="0"/>
              <a:t>Full draft (20.10.)</a:t>
            </a:r>
            <a:endParaRPr lang="en-US" dirty="0"/>
          </a:p>
        </p:txBody>
      </p:sp>
      <p:sp>
        <p:nvSpPr>
          <p:cNvPr id="496643" name="Rectangle 3"/>
          <p:cNvSpPr>
            <a:spLocks noGrp="1" noChangeArrowheads="1"/>
          </p:cNvSpPr>
          <p:nvPr>
            <p:ph type="body" idx="1"/>
          </p:nvPr>
        </p:nvSpPr>
        <p:spPr/>
        <p:txBody>
          <a:bodyPr>
            <a:normAutofit/>
          </a:bodyPr>
          <a:lstStyle/>
          <a:p>
            <a:r>
              <a:rPr lang="en-US" dirty="0" smtClean="0">
                <a:solidFill>
                  <a:srgbClr val="C00000"/>
                </a:solidFill>
              </a:rPr>
              <a:t>5-7 pages </a:t>
            </a:r>
            <a:r>
              <a:rPr lang="en-US" dirty="0" smtClean="0"/>
              <a:t>using the Latex template </a:t>
            </a:r>
          </a:p>
          <a:p>
            <a:r>
              <a:rPr lang="en-US" dirty="0" smtClean="0"/>
              <a:t>Most of the text and main ideas written, structure close to final</a:t>
            </a:r>
          </a:p>
          <a:p>
            <a:r>
              <a:rPr lang="en-US" dirty="0" smtClean="0"/>
              <a:t>References: original or authoritative, relevant, correct, up-to-date </a:t>
            </a:r>
          </a:p>
          <a:p>
            <a:r>
              <a:rPr lang="en-US" dirty="0" smtClean="0">
                <a:solidFill>
                  <a:schemeClr val="accent4">
                    <a:lumMod val="75000"/>
                  </a:schemeClr>
                </a:solidFill>
              </a:rPr>
              <a:t>One week later, deadline for tutor and opponent comments </a:t>
            </a:r>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p:txBody>
          <a:bodyPr/>
          <a:lstStyle/>
          <a:p>
            <a:r>
              <a:rPr lang="fi-FI" dirty="0" smtClean="0"/>
              <a:t>Final Paper (24.11.)</a:t>
            </a:r>
            <a:endParaRPr lang="en-US" dirty="0"/>
          </a:p>
        </p:txBody>
      </p:sp>
      <p:sp>
        <p:nvSpPr>
          <p:cNvPr id="497667" name="Rectangle 3"/>
          <p:cNvSpPr>
            <a:spLocks noGrp="1" noChangeArrowheads="1"/>
          </p:cNvSpPr>
          <p:nvPr>
            <p:ph type="body" idx="1"/>
          </p:nvPr>
        </p:nvSpPr>
        <p:spPr/>
        <p:txBody>
          <a:bodyPr>
            <a:normAutofit/>
          </a:bodyPr>
          <a:lstStyle/>
          <a:p>
            <a:r>
              <a:rPr lang="en-US" dirty="0" smtClean="0">
                <a:solidFill>
                  <a:srgbClr val="C00000"/>
                </a:solidFill>
              </a:rPr>
              <a:t>5-7 pages </a:t>
            </a:r>
          </a:p>
          <a:p>
            <a:r>
              <a:rPr lang="en-US" dirty="0" smtClean="0"/>
              <a:t>Structure of a technical conference publication, using the course Latex template</a:t>
            </a:r>
          </a:p>
          <a:p>
            <a:r>
              <a:rPr lang="en-US" dirty="0" smtClean="0"/>
              <a:t>Correct and readable English</a:t>
            </a:r>
          </a:p>
          <a:p>
            <a:r>
              <a:rPr lang="en-US" dirty="0" smtClean="0"/>
              <a:t>Correct citations and sufficient references</a:t>
            </a:r>
          </a:p>
          <a:p>
            <a:endParaRPr lang="en-US" dirty="0" smtClean="0"/>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a good seminar paper</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Makes a small </a:t>
            </a:r>
            <a:r>
              <a:rPr lang="en-US" dirty="0" smtClean="0">
                <a:solidFill>
                  <a:srgbClr val="C00000"/>
                </a:solidFill>
              </a:rPr>
              <a:t>contribution</a:t>
            </a:r>
            <a:r>
              <a:rPr lang="en-US" dirty="0" smtClean="0"/>
              <a:t> to technical or scientific knowledge</a:t>
            </a:r>
          </a:p>
          <a:p>
            <a:pPr lvl="1"/>
            <a:r>
              <a:rPr lang="en-US" dirty="0" smtClean="0"/>
              <a:t>Original work with the student's own idea, analysis, evaluation, comparison, summary, example, experiences etc.</a:t>
            </a:r>
          </a:p>
          <a:p>
            <a:r>
              <a:rPr lang="en-US" dirty="0" smtClean="0">
                <a:solidFill>
                  <a:srgbClr val="C00000"/>
                </a:solidFill>
              </a:rPr>
              <a:t>The reader learns something</a:t>
            </a:r>
          </a:p>
          <a:p>
            <a:r>
              <a:rPr lang="en-US" dirty="0" smtClean="0"/>
              <a:t>Uses diagrams and examples</a:t>
            </a:r>
          </a:p>
          <a:p>
            <a:r>
              <a:rPr lang="en-US" dirty="0" smtClean="0"/>
              <a:t>Covers a wide area extensively or a smaller area in depth</a:t>
            </a:r>
          </a:p>
          <a:p>
            <a:r>
              <a:rPr lang="en-US" dirty="0" smtClean="0"/>
              <a:t>Helpful </a:t>
            </a:r>
            <a:r>
              <a:rPr lang="en-US" dirty="0" smtClean="0">
                <a:solidFill>
                  <a:srgbClr val="C00000"/>
                </a:solidFill>
              </a:rPr>
              <a:t>references to high-quality scientific literature and authoritative technical sources</a:t>
            </a:r>
          </a:p>
          <a:p>
            <a:endParaRPr lang="en-US" dirty="0" smtClean="0"/>
          </a:p>
          <a:p>
            <a:endParaRPr lang="en-US"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p:txBody>
          <a:bodyPr>
            <a:normAutofit/>
          </a:bodyPr>
          <a:lstStyle/>
          <a:p>
            <a:r>
              <a:rPr lang="fi-FI" dirty="0" smtClean="0"/>
              <a:t>Format of a good seminar paper</a:t>
            </a:r>
            <a:endParaRPr lang="en-US" dirty="0"/>
          </a:p>
        </p:txBody>
      </p:sp>
      <p:sp>
        <p:nvSpPr>
          <p:cNvPr id="498691" name="Rectangle 3"/>
          <p:cNvSpPr>
            <a:spLocks noGrp="1" noChangeArrowheads="1"/>
          </p:cNvSpPr>
          <p:nvPr>
            <p:ph type="body" idx="1"/>
          </p:nvPr>
        </p:nvSpPr>
        <p:spPr/>
        <p:txBody>
          <a:bodyPr>
            <a:normAutofit lnSpcReduction="10000"/>
          </a:bodyPr>
          <a:lstStyle/>
          <a:p>
            <a:r>
              <a:rPr lang="en-US" dirty="0" smtClean="0">
                <a:solidFill>
                  <a:srgbClr val="C00000"/>
                </a:solidFill>
              </a:rPr>
              <a:t>Readable</a:t>
            </a:r>
            <a:r>
              <a:rPr lang="en-US" dirty="0" smtClean="0"/>
              <a:t> and correct English</a:t>
            </a:r>
          </a:p>
          <a:p>
            <a:r>
              <a:rPr lang="en-US" dirty="0" smtClean="0">
                <a:solidFill>
                  <a:srgbClr val="C00000"/>
                </a:solidFill>
              </a:rPr>
              <a:t>Neutral and objective</a:t>
            </a:r>
            <a:r>
              <a:rPr lang="en-US" dirty="0" smtClean="0"/>
              <a:t> style suitable for scientific and technical writing</a:t>
            </a:r>
          </a:p>
          <a:p>
            <a:r>
              <a:rPr lang="en-US" dirty="0" smtClean="0">
                <a:solidFill>
                  <a:srgbClr val="C00000"/>
                </a:solidFill>
              </a:rPr>
              <a:t>Structure</a:t>
            </a:r>
            <a:r>
              <a:rPr lang="en-US" dirty="0" smtClean="0"/>
              <a:t> of a conference paper: abstract, introduction, background, body sections, conclusions, references, (appendices)</a:t>
            </a:r>
          </a:p>
          <a:p>
            <a:r>
              <a:rPr lang="en-US" dirty="0" smtClean="0"/>
              <a:t>Correct and </a:t>
            </a:r>
            <a:r>
              <a:rPr lang="en-US" dirty="0"/>
              <a:t>s</a:t>
            </a:r>
            <a:r>
              <a:rPr lang="en-US" dirty="0" smtClean="0"/>
              <a:t>ufficient in-text citations to </a:t>
            </a:r>
            <a:r>
              <a:rPr lang="en-US" dirty="0" smtClean="0">
                <a:solidFill>
                  <a:srgbClr val="C00000"/>
                </a:solidFill>
              </a:rPr>
              <a:t>acknowledge sources</a:t>
            </a:r>
            <a:r>
              <a:rPr lang="en-US" dirty="0" smtClean="0"/>
              <a:t>; correct and consistently formatted references</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 and paste? – </a:t>
            </a:r>
            <a:r>
              <a:rPr lang="en-US" dirty="0" smtClean="0">
                <a:solidFill>
                  <a:srgbClr val="C00000"/>
                </a:solidFill>
              </a:rPr>
              <a:t>just don’t!</a:t>
            </a:r>
            <a:endParaRPr lang="en-GB"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Do not cut and paste text or images from the web</a:t>
            </a:r>
            <a:r>
              <a:rPr lang="en-GB" dirty="0" smtClean="0"/>
              <a:t> or somewhere else</a:t>
            </a:r>
          </a:p>
          <a:p>
            <a:r>
              <a:rPr lang="en-US" dirty="0" smtClean="0">
                <a:solidFill>
                  <a:srgbClr val="C00000"/>
                </a:solidFill>
              </a:rPr>
              <a:t>Do not cut and paste even if you plan to change it later</a:t>
            </a:r>
          </a:p>
          <a:p>
            <a:r>
              <a:rPr lang="en-US" dirty="0" smtClean="0">
                <a:solidFill>
                  <a:srgbClr val="C00000"/>
                </a:solidFill>
              </a:rPr>
              <a:t>Do not rewrite somebody else’s text sentence by sentence</a:t>
            </a:r>
          </a:p>
          <a:p>
            <a:r>
              <a:rPr lang="en-US" dirty="0" smtClean="0"/>
              <a:t>Anyone found copying even a small amount of someone else’s work will fail the course and may face further disciplinary action</a:t>
            </a:r>
          </a:p>
          <a:p>
            <a:r>
              <a:rPr lang="en-US" dirty="0" smtClean="0"/>
              <a:t>Every submission must include the following statement: “</a:t>
            </a:r>
            <a:r>
              <a:rPr lang="en-US" dirty="0" smtClean="0">
                <a:solidFill>
                  <a:schemeClr val="accent1">
                    <a:lumMod val="50000"/>
                  </a:schemeClr>
                </a:solidFill>
              </a:rPr>
              <a:t>This submission is my own work and does not include any material produced by others, except when clearly marked as such.</a:t>
            </a:r>
            <a:r>
              <a:rPr lang="en-US" dirty="0" smtClean="0"/>
              <a:t>”</a:t>
            </a:r>
          </a:p>
          <a:p>
            <a:endParaRPr lang="en-US" dirty="0" smtClean="0"/>
          </a:p>
          <a:p>
            <a:pPr>
              <a:buNone/>
            </a:pPr>
            <a:endParaRPr lang="en-US" dirty="0" smtClean="0"/>
          </a:p>
          <a:p>
            <a:pPr>
              <a:buNone/>
            </a:pPr>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dirty="0" smtClean="0"/>
              <a:t>Organization</a:t>
            </a:r>
            <a:endParaRPr lang="en-US" dirty="0"/>
          </a:p>
        </p:txBody>
      </p:sp>
      <p:sp>
        <p:nvSpPr>
          <p:cNvPr id="487427" name="Rectangle 3"/>
          <p:cNvSpPr>
            <a:spLocks noGrp="1" noChangeArrowheads="1"/>
          </p:cNvSpPr>
          <p:nvPr>
            <p:ph type="body" idx="1"/>
          </p:nvPr>
        </p:nvSpPr>
        <p:spPr/>
        <p:txBody>
          <a:bodyPr>
            <a:normAutofit/>
          </a:bodyPr>
          <a:lstStyle/>
          <a:p>
            <a:r>
              <a:rPr lang="en-US" dirty="0" smtClean="0"/>
              <a:t>Responsible teacher: </a:t>
            </a:r>
            <a:r>
              <a:rPr lang="en-US" dirty="0" smtClean="0">
                <a:solidFill>
                  <a:srgbClr val="0070C0"/>
                </a:solidFill>
              </a:rPr>
              <a:t>Tuomas Aura</a:t>
            </a:r>
          </a:p>
          <a:p>
            <a:r>
              <a:rPr lang="en-US" dirty="0" smtClean="0"/>
              <a:t>Course assistant: </a:t>
            </a:r>
            <a:r>
              <a:rPr lang="en-US" dirty="0" smtClean="0">
                <a:solidFill>
                  <a:srgbClr val="0070C0"/>
                </a:solidFill>
              </a:rPr>
              <a:t>Petri Savolainen</a:t>
            </a:r>
          </a:p>
          <a:p>
            <a:r>
              <a:rPr lang="en-GB" dirty="0" smtClean="0"/>
              <a:t>All course material will be in </a:t>
            </a:r>
            <a:r>
              <a:rPr lang="en-GB" dirty="0" smtClean="0">
                <a:solidFill>
                  <a:srgbClr val="C00000"/>
                </a:solidFill>
              </a:rPr>
              <a:t>Noppa </a:t>
            </a:r>
            <a:endParaRPr lang="en-US" dirty="0" smtClean="0">
              <a:solidFill>
                <a:srgbClr val="C00000"/>
              </a:solidFill>
            </a:endParaRPr>
          </a:p>
          <a:p>
            <a:r>
              <a:rPr lang="en-US" dirty="0" smtClean="0">
                <a:solidFill>
                  <a:srgbClr val="C00000"/>
                </a:solidFill>
              </a:rPr>
              <a:t>Email alias: </a:t>
            </a:r>
            <a:r>
              <a:rPr lang="en-US" dirty="0" smtClean="0">
                <a:solidFill>
                  <a:srgbClr val="C00000"/>
                </a:solidFill>
                <a:hlinkClick r:id="rId3"/>
              </a:rPr>
              <a:t>t-110.5290@tkk.fi</a:t>
            </a:r>
            <a:r>
              <a:rPr lang="en-US" dirty="0" smtClean="0">
                <a:solidFill>
                  <a:srgbClr val="C00000"/>
                </a:solidFill>
              </a:rPr>
              <a:t> </a:t>
            </a:r>
          </a:p>
          <a:p>
            <a:r>
              <a:rPr lang="fi-FI" dirty="0" smtClean="0">
                <a:solidFill>
                  <a:srgbClr val="C00000"/>
                </a:solidFill>
              </a:rPr>
              <a:t>Optima</a:t>
            </a:r>
            <a:r>
              <a:rPr lang="fi-FI" dirty="0" smtClean="0"/>
              <a:t> for paper and comments submission</a:t>
            </a:r>
            <a:endParaRPr lang="en-US" dirty="0" smtClean="0">
              <a:solidFill>
                <a:srgbClr val="C00000"/>
              </a:solidFill>
            </a:endParaRPr>
          </a:p>
          <a:p>
            <a:r>
              <a:rPr lang="en-US" dirty="0" smtClean="0"/>
              <a:t>English course: </a:t>
            </a:r>
            <a:r>
              <a:rPr lang="en-US" dirty="0" smtClean="0">
                <a:solidFill>
                  <a:srgbClr val="0070C0"/>
                </a:solidFill>
              </a:rPr>
              <a:t>Roger Munn</a:t>
            </a:r>
          </a:p>
          <a:p>
            <a:pPr lvl="1"/>
            <a:r>
              <a:rPr lang="en-US" dirty="0">
                <a:solidFill>
                  <a:srgbClr val="C00000"/>
                </a:solidFill>
              </a:rPr>
              <a:t>a</a:t>
            </a:r>
            <a:r>
              <a:rPr lang="en-US" dirty="0" smtClean="0">
                <a:solidFill>
                  <a:srgbClr val="C00000"/>
                </a:solidFill>
              </a:rPr>
              <a:t>ttendance mandatory</a:t>
            </a:r>
            <a:r>
              <a:rPr lang="en-US" dirty="0" smtClean="0"/>
              <a:t> for KIE-98.1700 (1cr)</a:t>
            </a:r>
          </a:p>
          <a:p>
            <a:endParaRPr lang="en-US" dirty="0" smtClean="0">
              <a:solidFill>
                <a:schemeClr val="accent3">
                  <a:lumMod val="50000"/>
                </a:schemeClr>
              </a:solidFill>
            </a:endParaRPr>
          </a:p>
        </p:txBody>
      </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Questions?</a:t>
            </a:r>
            <a:endParaRPr lang="en-GB" dirty="0"/>
          </a:p>
        </p:txBody>
      </p:sp>
      <p:sp>
        <p:nvSpPr>
          <p:cNvPr id="9" name="Subtitle 8"/>
          <p:cNvSpPr>
            <a:spLocks noGrp="1"/>
          </p:cNvSpPr>
          <p:nvPr>
            <p:ph type="subTitle" idx="1"/>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fi-FI" dirty="0" smtClean="0"/>
              <a:t>Overview</a:t>
            </a:r>
            <a:endParaRPr lang="en-US" dirty="0"/>
          </a:p>
        </p:txBody>
      </p:sp>
      <p:sp>
        <p:nvSpPr>
          <p:cNvPr id="487427" name="Rectangle 3"/>
          <p:cNvSpPr>
            <a:spLocks noGrp="1" noChangeArrowheads="1"/>
          </p:cNvSpPr>
          <p:nvPr>
            <p:ph type="body" idx="1"/>
          </p:nvPr>
        </p:nvSpPr>
        <p:spPr/>
        <p:txBody>
          <a:bodyPr>
            <a:normAutofit fontScale="85000" lnSpcReduction="10000"/>
          </a:bodyPr>
          <a:lstStyle/>
          <a:p>
            <a:r>
              <a:rPr lang="en-US" dirty="0" smtClean="0"/>
              <a:t>T-110.5290 Seminar on Network Security P (4 </a:t>
            </a:r>
            <a:r>
              <a:rPr lang="en-US" dirty="0" err="1" smtClean="0"/>
              <a:t>cr</a:t>
            </a:r>
            <a:r>
              <a:rPr lang="en-US" dirty="0" smtClean="0"/>
              <a:t>) </a:t>
            </a:r>
          </a:p>
          <a:p>
            <a:r>
              <a:rPr lang="en-US" dirty="0" smtClean="0">
                <a:solidFill>
                  <a:srgbClr val="C00000"/>
                </a:solidFill>
              </a:rPr>
              <a:t>Final-year </a:t>
            </a:r>
            <a:r>
              <a:rPr lang="en-US" dirty="0" err="1" smtClean="0">
                <a:solidFill>
                  <a:srgbClr val="C00000"/>
                </a:solidFill>
              </a:rPr>
              <a:t>MSc</a:t>
            </a:r>
            <a:r>
              <a:rPr lang="en-US" dirty="0" smtClean="0">
                <a:solidFill>
                  <a:srgbClr val="C00000"/>
                </a:solidFill>
              </a:rPr>
              <a:t>-level </a:t>
            </a:r>
            <a:r>
              <a:rPr lang="en-US" dirty="0" smtClean="0"/>
              <a:t>course</a:t>
            </a:r>
          </a:p>
          <a:p>
            <a:r>
              <a:rPr lang="en-US" dirty="0" smtClean="0"/>
              <a:t>Students write a technical paper (~7 pages)</a:t>
            </a:r>
          </a:p>
          <a:p>
            <a:pPr lvl="1"/>
            <a:r>
              <a:rPr lang="en-US" dirty="0" smtClean="0"/>
              <a:t>format of a  technical or scientific conference publication</a:t>
            </a:r>
          </a:p>
          <a:p>
            <a:r>
              <a:rPr lang="en-US" dirty="0" smtClean="0"/>
              <a:t>Requirements: </a:t>
            </a:r>
          </a:p>
          <a:p>
            <a:pPr lvl="1"/>
            <a:r>
              <a:rPr lang="en-US" dirty="0" smtClean="0"/>
              <a:t>writing the paper (60%)</a:t>
            </a:r>
          </a:p>
          <a:p>
            <a:pPr lvl="1"/>
            <a:r>
              <a:rPr lang="en-US" dirty="0" smtClean="0"/>
              <a:t>presentation in a two-day seminar (25%)</a:t>
            </a:r>
          </a:p>
          <a:p>
            <a:pPr lvl="1"/>
            <a:r>
              <a:rPr lang="en-US" dirty="0" smtClean="0"/>
              <a:t>acting as opponent for another student (15%)</a:t>
            </a:r>
          </a:p>
          <a:p>
            <a:r>
              <a:rPr lang="en-US" dirty="0" smtClean="0"/>
              <a:t>Individual work, no groups</a:t>
            </a:r>
          </a:p>
          <a:p>
            <a:r>
              <a:rPr lang="en-US" dirty="0" smtClean="0"/>
              <a:t>Max ~30 participants by application</a:t>
            </a:r>
          </a:p>
          <a:p>
            <a:endParaRPr lang="en-US" dirty="0" smtClean="0"/>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theme 2009</a:t>
            </a:r>
            <a:endParaRPr lang="en-GB" dirty="0"/>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Security policies – their specification and implementation</a:t>
            </a:r>
          </a:p>
          <a:p>
            <a:r>
              <a:rPr lang="en-US" dirty="0" smtClean="0"/>
              <a:t>Any security mechanism implements a policy, although not always explicitly specified</a:t>
            </a:r>
          </a:p>
          <a:p>
            <a:r>
              <a:rPr lang="en-US" dirty="0" smtClean="0"/>
              <a:t>Security failures are violations of the policy</a:t>
            </a:r>
          </a:p>
          <a:p>
            <a:r>
              <a:rPr lang="en-US" dirty="0" smtClean="0"/>
              <a:t>To design secure systems, we need to ask what is the (implicit) security policy</a:t>
            </a:r>
            <a:endParaRPr lang="en-GB" dirty="0" smtClean="0"/>
          </a:p>
          <a:p>
            <a:r>
              <a:rPr lang="en-US" dirty="0" smtClean="0"/>
              <a:t>Engineers need to understand the distinction between policy and implementation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p:txBody>
          <a:bodyPr/>
          <a:lstStyle/>
          <a:p>
            <a:r>
              <a:rPr lang="fi-FI" dirty="0" smtClean="0"/>
              <a:t>Topic introductions</a:t>
            </a:r>
            <a:endParaRPr lang="en-US" dirty="0"/>
          </a:p>
        </p:txBody>
      </p:sp>
      <p:sp>
        <p:nvSpPr>
          <p:cNvPr id="502787" name="Rectangle 3"/>
          <p:cNvSpPr>
            <a:spLocks noGrp="1" noChangeArrowheads="1"/>
          </p:cNvSpPr>
          <p:nvPr>
            <p:ph type="body" idx="1"/>
          </p:nvPr>
        </p:nvSpPr>
        <p:spPr/>
        <p:txBody>
          <a:bodyPr/>
          <a:lstStyle/>
          <a:p>
            <a:r>
              <a:rPr lang="fi-FI" dirty="0"/>
              <a:t>Topics will be made available </a:t>
            </a:r>
            <a:r>
              <a:rPr lang="fi-FI" dirty="0" smtClean="0"/>
              <a:t>in </a:t>
            </a:r>
            <a:r>
              <a:rPr lang="fi-FI" dirty="0" smtClean="0">
                <a:solidFill>
                  <a:srgbClr val="C00000"/>
                </a:solidFill>
              </a:rPr>
              <a:t>Noppa</a:t>
            </a:r>
            <a:r>
              <a:rPr lang="fi-FI" dirty="0" smtClean="0"/>
              <a:t>  </a:t>
            </a:r>
          </a:p>
          <a:p>
            <a:pPr>
              <a:buNone/>
            </a:pPr>
            <a:r>
              <a:rPr lang="fi-FI" dirty="0"/>
              <a:t>	</a:t>
            </a:r>
            <a:r>
              <a:rPr lang="fi-FI" dirty="0" smtClean="0"/>
              <a:t>(when Noppa is back online)</a:t>
            </a:r>
            <a:endParaRPr lang="fi-FI" dirty="0"/>
          </a:p>
          <a:p>
            <a:r>
              <a:rPr lang="fi-FI" dirty="0" smtClean="0">
                <a:solidFill>
                  <a:srgbClr val="C00000"/>
                </a:solidFill>
              </a:rPr>
              <a:t>Possible propose your own topic</a:t>
            </a:r>
            <a:r>
              <a:rPr lang="fi-FI" dirty="0" smtClean="0"/>
              <a:t>, but that has not always led to good results</a:t>
            </a:r>
          </a:p>
          <a:p>
            <a:pPr lvl="1"/>
            <a:r>
              <a:rPr lang="fi-FI" dirty="0" smtClean="0"/>
              <a:t>Need a tutor anyway</a:t>
            </a:r>
          </a:p>
          <a:p>
            <a:endParaRPr lang="fi-FI" dirty="0"/>
          </a:p>
          <a:p>
            <a:r>
              <a:rPr lang="fi-FI" dirty="0" smtClean="0"/>
              <a:t>Tutors: please introduce yourself first, then use 1-2 minutes on each topic</a:t>
            </a:r>
          </a:p>
          <a:p>
            <a:endParaRPr lang="en-US" dirty="0"/>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Erka Koivunen  </a:t>
            </a:r>
            <a:endParaRPr lang="en-GB" dirty="0"/>
          </a:p>
        </p:txBody>
      </p:sp>
      <p:sp>
        <p:nvSpPr>
          <p:cNvPr id="3" name="Content Placeholder 2"/>
          <p:cNvSpPr>
            <a:spLocks noGrp="1"/>
          </p:cNvSpPr>
          <p:nvPr>
            <p:ph idx="1"/>
          </p:nvPr>
        </p:nvSpPr>
        <p:spPr>
          <a:xfrm>
            <a:off x="457200" y="1142984"/>
            <a:ext cx="8229600" cy="5429288"/>
          </a:xfrm>
        </p:spPr>
        <p:txBody>
          <a:bodyPr>
            <a:normAutofit fontScale="55000" lnSpcReduction="20000"/>
          </a:bodyPr>
          <a:lstStyle/>
          <a:p>
            <a:r>
              <a:rPr lang="en-GB" sz="3800" b="1" dirty="0" smtClean="0"/>
              <a:t>How </a:t>
            </a:r>
            <a:r>
              <a:rPr lang="en-GB" sz="3800" b="1" dirty="0"/>
              <a:t>to secure information about handling of sensitive information  </a:t>
            </a:r>
            <a:endParaRPr lang="en-GB" sz="3800" dirty="0"/>
          </a:p>
          <a:p>
            <a:r>
              <a:rPr lang="en-GB" dirty="0" smtClean="0"/>
              <a:t>In </a:t>
            </a:r>
            <a:r>
              <a:rPr lang="en-GB" dirty="0"/>
              <a:t>this assignment you should familiarise yourself with general telecommunications equipment (routers, DSLAMs, </a:t>
            </a:r>
            <a:r>
              <a:rPr lang="en-GB" dirty="0" err="1"/>
              <a:t>DHCPd</a:t>
            </a:r>
            <a:r>
              <a:rPr lang="en-GB" dirty="0"/>
              <a:t>, MSCs, GGSNs etc.) and </a:t>
            </a:r>
            <a:r>
              <a:rPr lang="en-GB" dirty="0" smtClean="0"/>
              <a:t>understand what kinds of traffic logs they produces and how this information should be secured in order for the operators to comply with the law and regulations. </a:t>
            </a:r>
          </a:p>
          <a:p>
            <a:endParaRPr lang="en-GB" dirty="0"/>
          </a:p>
          <a:p>
            <a:r>
              <a:rPr lang="en-GB" sz="3800" b="1" dirty="0" smtClean="0"/>
              <a:t>Limited </a:t>
            </a:r>
            <a:r>
              <a:rPr lang="en-GB" sz="3800" b="1" dirty="0"/>
              <a:t>User Account on Windows - just a dream?</a:t>
            </a:r>
            <a:r>
              <a:rPr lang="en-GB" sz="3800" dirty="0"/>
              <a:t>  </a:t>
            </a:r>
          </a:p>
          <a:p>
            <a:r>
              <a:rPr lang="en-GB" dirty="0" smtClean="0"/>
              <a:t>In </a:t>
            </a:r>
            <a:r>
              <a:rPr lang="en-GB" dirty="0"/>
              <a:t>this assignment you should familiarise yourself with the policy enforcement tools available for the Microsoft Windows platform and devise a plan to lock down a user's desktops without compromising their ability to do their work. </a:t>
            </a:r>
            <a:r>
              <a:rPr lang="en-GB" dirty="0" smtClean="0"/>
              <a:t>Alternatively</a:t>
            </a:r>
            <a:r>
              <a:rPr lang="en-GB" dirty="0"/>
              <a:t>, you can use other operating systems platforms such as Linux or OS X in an enterprise environment. </a:t>
            </a:r>
          </a:p>
          <a:p>
            <a:r>
              <a:rPr lang="en-GB" dirty="0"/>
              <a:t> </a:t>
            </a:r>
          </a:p>
          <a:p>
            <a:r>
              <a:rPr lang="en-GB" sz="3800" b="1" dirty="0"/>
              <a:t>Acceptable Use Policies and their enforcement by the Internet Service Providers</a:t>
            </a:r>
            <a:r>
              <a:rPr lang="en-GB" sz="3800" dirty="0"/>
              <a:t>  </a:t>
            </a:r>
          </a:p>
          <a:p>
            <a:r>
              <a:rPr lang="en-GB" dirty="0"/>
              <a:t> </a:t>
            </a:r>
            <a:r>
              <a:rPr lang="en-GB" dirty="0" smtClean="0"/>
              <a:t>In </a:t>
            </a:r>
            <a:r>
              <a:rPr lang="en-GB" dirty="0"/>
              <a:t>this assignment you should familiarise yourself with the requirements imposed on the Finnish ISPs and network access service providers by the regulation. You should compare how these requirements are translated into the service agreements, Netiquettes and other forms of AUPs. You should also discuss whether the rules are </a:t>
            </a:r>
            <a:r>
              <a:rPr lang="en-GB" dirty="0" smtClean="0"/>
              <a:t>enforceable.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Topics by Sanna Suoranta</a:t>
            </a:r>
            <a:endParaRPr lang="en-GB" dirty="0"/>
          </a:p>
        </p:txBody>
      </p:sp>
      <p:sp>
        <p:nvSpPr>
          <p:cNvPr id="3" name="Content Placeholder 2"/>
          <p:cNvSpPr>
            <a:spLocks noGrp="1"/>
          </p:cNvSpPr>
          <p:nvPr>
            <p:ph idx="1"/>
          </p:nvPr>
        </p:nvSpPr>
        <p:spPr>
          <a:xfrm>
            <a:off x="457200" y="1071547"/>
            <a:ext cx="8229600" cy="5715039"/>
          </a:xfrm>
        </p:spPr>
        <p:txBody>
          <a:bodyPr>
            <a:normAutofit fontScale="70000" lnSpcReduction="20000"/>
          </a:bodyPr>
          <a:lstStyle/>
          <a:p>
            <a:r>
              <a:rPr lang="en-GB" b="1" dirty="0" smtClean="0"/>
              <a:t>Privacy policies for student data at a university</a:t>
            </a:r>
            <a:endParaRPr lang="en-GB" dirty="0" smtClean="0"/>
          </a:p>
          <a:p>
            <a:r>
              <a:rPr lang="en-GB" dirty="0" smtClean="0"/>
              <a:t> </a:t>
            </a:r>
          </a:p>
          <a:p>
            <a:r>
              <a:rPr lang="en-GB" dirty="0" smtClean="0"/>
              <a:t>This project will investigate the privacy and confidentiality policies for implemented at TKK for handling personal data of students. </a:t>
            </a:r>
          </a:p>
          <a:p>
            <a:r>
              <a:rPr lang="en-GB" dirty="0" smtClean="0"/>
              <a:t> </a:t>
            </a:r>
          </a:p>
          <a:p>
            <a:r>
              <a:rPr lang="en-GB" b="1" dirty="0" smtClean="0"/>
              <a:t>Using student data for research</a:t>
            </a:r>
            <a:endParaRPr lang="en-GB" dirty="0" smtClean="0"/>
          </a:p>
          <a:p>
            <a:r>
              <a:rPr lang="en-GB" dirty="0" smtClean="0"/>
              <a:t> </a:t>
            </a:r>
          </a:p>
          <a:p>
            <a:r>
              <a:rPr lang="en-GB" dirty="0" smtClean="0"/>
              <a:t>The goal of this seminar project is to investigate the regulations and norms that are in place for handling personally identifiable data about students when it is used for scientific research</a:t>
            </a:r>
          </a:p>
          <a:p>
            <a:r>
              <a:rPr lang="en-GB" dirty="0" smtClean="0"/>
              <a:t> </a:t>
            </a:r>
          </a:p>
          <a:p>
            <a:r>
              <a:rPr lang="en-GB" b="1" dirty="0" smtClean="0"/>
              <a:t>Security policies for Single Sign On in Service Ecosystems</a:t>
            </a:r>
            <a:endParaRPr lang="en-GB" dirty="0" smtClean="0"/>
          </a:p>
          <a:p>
            <a:r>
              <a:rPr lang="en-GB" dirty="0" smtClean="0"/>
              <a:t> </a:t>
            </a:r>
          </a:p>
          <a:p>
            <a:r>
              <a:rPr lang="en-GB" dirty="0" smtClean="0"/>
              <a:t>The goal of this seminar project is to investigate the security policies of currently used </a:t>
            </a:r>
            <a:r>
              <a:rPr lang="en-GB" dirty="0" err="1" smtClean="0"/>
              <a:t>mashup</a:t>
            </a:r>
            <a:r>
              <a:rPr lang="en-GB" dirty="0" smtClean="0"/>
              <a:t> services and think what kind of policies are needed for single sign on in distributed </a:t>
            </a:r>
            <a:r>
              <a:rPr lang="en-GB" dirty="0" err="1" smtClean="0"/>
              <a:t>mashup</a:t>
            </a:r>
            <a:r>
              <a:rPr lang="en-GB" dirty="0" smtClean="0"/>
              <a:t> services.</a:t>
            </a:r>
          </a:p>
          <a:p>
            <a:r>
              <a:rPr lang="en-GB" dirty="0" smtClean="0"/>
              <a:t>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t>Topics by Boris Nechaev</a:t>
            </a:r>
            <a:endParaRPr lang="en-GB" dirty="0"/>
          </a:p>
        </p:txBody>
      </p:sp>
      <p:sp>
        <p:nvSpPr>
          <p:cNvPr id="3" name="Content Placeholder 2"/>
          <p:cNvSpPr>
            <a:spLocks noGrp="1"/>
          </p:cNvSpPr>
          <p:nvPr>
            <p:ph idx="1"/>
          </p:nvPr>
        </p:nvSpPr>
        <p:spPr>
          <a:xfrm>
            <a:off x="457200" y="1071547"/>
            <a:ext cx="8229600" cy="5715039"/>
          </a:xfrm>
        </p:spPr>
        <p:txBody>
          <a:bodyPr>
            <a:normAutofit fontScale="47500" lnSpcReduction="20000"/>
          </a:bodyPr>
          <a:lstStyle/>
          <a:p>
            <a:r>
              <a:rPr lang="en-GB" sz="3800" b="1" dirty="0" smtClean="0"/>
              <a:t>Frameworks, toolkits and software suites for automated analysis of security policies</a:t>
            </a:r>
            <a:r>
              <a:rPr lang="en-GB" sz="3800" dirty="0" smtClean="0"/>
              <a:t>  </a:t>
            </a:r>
          </a:p>
          <a:p>
            <a:r>
              <a:rPr lang="en-GB" dirty="0" smtClean="0"/>
              <a:t> </a:t>
            </a:r>
          </a:p>
          <a:p>
            <a:r>
              <a:rPr lang="en-GB" dirty="0" smtClean="0"/>
              <a:t>Debugging security policies is also non-trivial and as well prone to mistakes. To make the debugging and verification process more reliable a number frameworks for automated analysis of security policies have been implemented. The goal of this study is to make a survey of existing policy analysis toolkits and make comparison between them if applicable. (Note: The tutoring will be mostly by e-mail.) </a:t>
            </a:r>
          </a:p>
          <a:p>
            <a:r>
              <a:rPr lang="en-GB" b="1" dirty="0" smtClean="0"/>
              <a:t> </a:t>
            </a:r>
            <a:endParaRPr lang="en-GB" dirty="0" smtClean="0"/>
          </a:p>
          <a:p>
            <a:r>
              <a:rPr lang="en-GB" sz="3800" b="1" dirty="0" smtClean="0"/>
              <a:t>Policies in Bro IDS</a:t>
            </a:r>
            <a:r>
              <a:rPr lang="en-GB" sz="3800" dirty="0" smtClean="0"/>
              <a:t>  </a:t>
            </a:r>
          </a:p>
          <a:p>
            <a:r>
              <a:rPr lang="en-GB" dirty="0" smtClean="0"/>
              <a:t> </a:t>
            </a:r>
          </a:p>
          <a:p>
            <a:r>
              <a:rPr lang="en-GB" dirty="0" smtClean="0"/>
              <a:t>Bro is a popular Unix-based open-source Intrusion Detection System (IDS) used for both real-time intrusion prevention and off-line network traces analysis. The goal of this work is to give an overview of Bro IDS and its extensions, study Bro policy mechanism and scripting language, describe implications of event analyzer and policy layer separation. For those interested in hands-on experience with Bro a possible extension of the study is to implement own simple Bro policy script.</a:t>
            </a:r>
          </a:p>
          <a:p>
            <a:r>
              <a:rPr lang="en-GB" dirty="0" smtClean="0"/>
              <a:t>  </a:t>
            </a:r>
          </a:p>
          <a:p>
            <a:r>
              <a:rPr lang="en-GB" sz="3800" b="1" dirty="0" smtClean="0"/>
              <a:t>The role of XACML in defining access control policies</a:t>
            </a:r>
            <a:r>
              <a:rPr lang="en-GB" sz="3800" dirty="0" smtClean="0"/>
              <a:t>  </a:t>
            </a:r>
          </a:p>
          <a:p>
            <a:r>
              <a:rPr lang="en-GB" dirty="0" smtClean="0"/>
              <a:t> </a:t>
            </a:r>
          </a:p>
          <a:p>
            <a:r>
              <a:rPr lang="en-GB" dirty="0" smtClean="0"/>
              <a:t>XACML is an XML-based language designed to standardize and thus simplify the process of defining access policies. The goal of this study is to describe the role of XACML in specifying access control policies as well as to illuminate its various use cases, extensions and evaluation engines. </a:t>
            </a:r>
          </a:p>
        </p:txBody>
      </p:sp>
    </p:spTree>
  </p:cSld>
  <p:clrMapOvr>
    <a:masterClrMapping/>
  </p:clrMapOvr>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3081</TotalTime>
  <Words>1667</Words>
  <Application>Microsoft Office PowerPoint</Application>
  <PresentationFormat>On-screen Show (4:3)</PresentationFormat>
  <Paragraphs>264</Paragraphs>
  <Slides>30</Slides>
  <Notes>11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T-110.5290 Seminar on Network Security</vt:lpstr>
      <vt:lpstr>Today’s agenda</vt:lpstr>
      <vt:lpstr>Organization</vt:lpstr>
      <vt:lpstr>Overview</vt:lpstr>
      <vt:lpstr>Course theme 2009</vt:lpstr>
      <vt:lpstr>Topic introductions</vt:lpstr>
      <vt:lpstr>Topics by Erka Koivunen  </vt:lpstr>
      <vt:lpstr>Topics by Sanna Suoranta</vt:lpstr>
      <vt:lpstr>Topics by Boris Nechaev</vt:lpstr>
      <vt:lpstr>Topics by Jukka Ylitalo  </vt:lpstr>
      <vt:lpstr>Topics by Bill Brumley</vt:lpstr>
      <vt:lpstr>Topics by Elena Reshetova</vt:lpstr>
      <vt:lpstr>Topics by Jukka Valkonen</vt:lpstr>
      <vt:lpstr>Topics by Sachin Gaur</vt:lpstr>
      <vt:lpstr>Topics by Andrei Gurtov</vt:lpstr>
      <vt:lpstr>Topics by Mika Rautila</vt:lpstr>
      <vt:lpstr>Topics by Mikko Särelä</vt:lpstr>
      <vt:lpstr>Topics by Petri Savolainen</vt:lpstr>
      <vt:lpstr>Topics by Jani Heikkinen</vt:lpstr>
      <vt:lpstr>Topics by Tony Joki-Kyyny</vt:lpstr>
      <vt:lpstr>Topics by Antti Ylä-Jääski</vt:lpstr>
      <vt:lpstr>Timetable (in Noppa)</vt:lpstr>
      <vt:lpstr>Signing up for the course</vt:lpstr>
      <vt:lpstr>First draft (29.9.)</vt:lpstr>
      <vt:lpstr>Full draft (20.10.)</vt:lpstr>
      <vt:lpstr>Final Paper (24.11.)</vt:lpstr>
      <vt:lpstr>Contents of a good seminar paper</vt:lpstr>
      <vt:lpstr>Format of a good seminar paper</vt:lpstr>
      <vt:lpstr>Cut and paste? – just don’t!</vt:lpstr>
      <vt:lpstr>Questions?</vt:lpstr>
    </vt:vector>
  </TitlesOfParts>
  <Company>TKK / TML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T-110.5190 Seminar on Internetworking</dc:title>
  <dc:creator>TML</dc:creator>
  <cp:lastModifiedBy>Tuomas Aura</cp:lastModifiedBy>
  <cp:revision>279</cp:revision>
  <dcterms:created xsi:type="dcterms:W3CDTF">2008-04-21T11:46:57Z</dcterms:created>
  <dcterms:modified xsi:type="dcterms:W3CDTF">2009-12-02T16:47:13Z</dcterms:modified>
</cp:coreProperties>
</file>