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343" r:id="rId19"/>
    <p:sldId id="291" r:id="rId20"/>
    <p:sldId id="292" r:id="rId21"/>
    <p:sldId id="293" r:id="rId22"/>
    <p:sldId id="295" r:id="rId23"/>
    <p:sldId id="339" r:id="rId24"/>
    <p:sldId id="297" r:id="rId25"/>
    <p:sldId id="298" r:id="rId26"/>
    <p:sldId id="299" r:id="rId27"/>
    <p:sldId id="344" r:id="rId28"/>
    <p:sldId id="345" r:id="rId29"/>
    <p:sldId id="407" r:id="rId30"/>
    <p:sldId id="300" r:id="rId31"/>
    <p:sldId id="301" r:id="rId32"/>
    <p:sldId id="302" r:id="rId33"/>
    <p:sldId id="303" r:id="rId34"/>
    <p:sldId id="304" r:id="rId35"/>
    <p:sldId id="305" r:id="rId36"/>
    <p:sldId id="310" r:id="rId37"/>
    <p:sldId id="306" r:id="rId38"/>
    <p:sldId id="307" r:id="rId39"/>
    <p:sldId id="308" r:id="rId40"/>
    <p:sldId id="309" r:id="rId41"/>
    <p:sldId id="378" r:id="rId42"/>
    <p:sldId id="394" r:id="rId43"/>
    <p:sldId id="398" r:id="rId44"/>
    <p:sldId id="404" r:id="rId45"/>
    <p:sldId id="406" r:id="rId46"/>
    <p:sldId id="380" r:id="rId47"/>
    <p:sldId id="377" r:id="rId48"/>
    <p:sldId id="324" r:id="rId49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12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4032">
          <p15:clr>
            <a:srgbClr val="A4A3A4"/>
          </p15:clr>
        </p15:guide>
        <p15:guide id="5" orient="horz" pos="1200">
          <p15:clr>
            <a:srgbClr val="A4A3A4"/>
          </p15:clr>
        </p15:guide>
        <p15:guide id="6" pos="2880">
          <p15:clr>
            <a:srgbClr val="A4A3A4"/>
          </p15:clr>
        </p15:guide>
        <p15:guide id="7" pos="240">
          <p15:clr>
            <a:srgbClr val="A4A3A4"/>
          </p15:clr>
        </p15:guide>
        <p15:guide id="8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bi" initials="" lastIdx="145" clrIdx="0"/>
  <p:cmAuthor id="7" name="Danielle Jorgensen" initials="" lastIdx="1" clrIdx="7"/>
  <p:cmAuthor id="1" name="peterwax" initials="" lastIdx="2" clrIdx="1"/>
  <p:cmAuthor id="2" name="Matthew Stipes" initials="" lastIdx="2" clrIdx="2"/>
  <p:cmAuthor id="3" name="Matthew J. Stipes" initials="" lastIdx="17" clrIdx="3"/>
  <p:cmAuthor id="4" name="kbrint" initials="" lastIdx="2" clrIdx="4"/>
  <p:cmAuthor id="5" name="Ravi Pandya" initials="" lastIdx="5" clrIdx="5"/>
  <p:cmAuthor id="6" name="Gytis Barzdukas" initials="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9EB"/>
    <a:srgbClr val="FAF1B0"/>
    <a:srgbClr val="FEFFE5"/>
    <a:srgbClr val="FDFFB7"/>
    <a:srgbClr val="FFEDC1"/>
    <a:srgbClr val="FFF1CD"/>
    <a:srgbClr val="7FF06C"/>
    <a:srgbClr val="FF3300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79571" autoAdjust="0"/>
  </p:normalViewPr>
  <p:slideViewPr>
    <p:cSldViewPr>
      <p:cViewPr varScale="1">
        <p:scale>
          <a:sx n="103" d="100"/>
          <a:sy n="103" d="100"/>
        </p:scale>
        <p:origin x="1308" y="68"/>
      </p:cViewPr>
      <p:guideLst>
        <p:guide orient="horz" pos="2160"/>
        <p:guide orient="horz" pos="912"/>
        <p:guide orient="horz" pos="144"/>
        <p:guide orient="horz" pos="4032"/>
        <p:guide orient="horz" pos="1200"/>
        <p:guide pos="2880"/>
        <p:guide pos="240"/>
        <p:guide pos="5520"/>
      </p:guideLst>
    </p:cSldViewPr>
  </p:slideViewPr>
  <p:outlineViewPr>
    <p:cViewPr>
      <p:scale>
        <a:sx n="33" d="100"/>
        <a:sy n="33" d="100"/>
      </p:scale>
      <p:origin x="0" y="31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80" y="-84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dirty="0" smtClean="0"/>
              <a:t>Network Security: DoS, Anonymity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733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dirty="0" smtClean="0"/>
              <a:t>Tuomas Aura</a:t>
            </a:r>
            <a:endParaRPr lang="en-US" dirty="0"/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20733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EFD4FF-FE43-43CD-AEA6-E1CE79C614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2060"/>
            <a:ext cx="5434369" cy="4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733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20733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B7266A62-C810-4A7C-AE60-82AEDBADE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2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6A62-C810-4A7C-AE60-82AEDBADE0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26426-7542-4A6C-BB1D-C0E894D3C110}" type="slidenum">
              <a:rPr lang="en-US"/>
              <a:pPr/>
              <a:t>2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0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FB02F-6C05-41E1-985A-1D4550A7FC29}" type="slidenum">
              <a:rPr lang="en-US"/>
              <a:pPr/>
              <a:t>4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A2720-05F1-4E0A-BE2E-CD57593D3961}" type="slidenum">
              <a:rPr lang="en-US"/>
              <a:pPr/>
              <a:t>5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8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63BEE-4983-4C87-A941-BD6EA1C3D33B}" type="slidenum">
              <a:rPr lang="en-US"/>
              <a:pPr/>
              <a:t>6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8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A11B0-063F-4FCF-A75A-BAF1B39A4756}" type="slidenum">
              <a:rPr lang="en-US"/>
              <a:pPr/>
              <a:t>8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988DB-AF67-454B-BD6C-C67408938F8D}" type="slidenum">
              <a:rPr lang="en-US"/>
              <a:pPr/>
              <a:t>16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>
              <a:defRPr sz="4800" b="1" cap="none" baseline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77800" dist="889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15838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796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428596" y="1214422"/>
            <a:ext cx="8286750" cy="5143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97502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77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595688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28625" y="1214422"/>
            <a:ext cx="4071937" cy="5143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0" y="1214422"/>
            <a:ext cx="4143375" cy="5143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D59B-49B5-40F6-89EE-110D9AE73C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9B31-C8A9-4E24-941C-E3996421D5FD}" type="datetime1">
              <a:rPr lang="en-US" noProof="0" smtClean="0"/>
              <a:pPr/>
              <a:t>2014-12-04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96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FE5"/>
            </a:gs>
            <a:gs pos="50000">
              <a:schemeClr val="tx1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796908"/>
          </a:xfrm>
          <a:prstGeom prst="rect">
            <a:avLst/>
          </a:prstGeom>
          <a:ln>
            <a:noFill/>
          </a:ln>
          <a:effectLst/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8286808" cy="5143536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6" r:id="rId5"/>
    <p:sldLayoutId id="2147483807" r:id="rId6"/>
    <p:sldLayoutId id="2147483811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spc="0" baseline="0">
          <a:ln>
            <a:noFill/>
          </a:ln>
          <a:solidFill>
            <a:schemeClr val="accent6">
              <a:lumMod val="75000"/>
            </a:schemeClr>
          </a:solidFill>
          <a:effectLst>
            <a:outerShdw blurRad="177800" dist="889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Tx/>
        <a:buSzPct val="80000"/>
        <a:buFontTx/>
        <a:buBlip>
          <a:blip r:embed="rId9"/>
        </a:buBlip>
        <a:defRPr kumimoji="0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Tx/>
        <a:buSzPct val="60000"/>
        <a:buFontTx/>
        <a:buBlip>
          <a:blip r:embed="rId9"/>
        </a:buBlip>
        <a:defRPr kumimoji="0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Tx/>
        <a:buSzPct val="95000"/>
        <a:buFont typeface="Arial" pitchFamily="34" charset="0"/>
        <a:buChar char="•"/>
        <a:defRPr kumimoji="0"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Tx/>
        <a:buSzPct val="100000"/>
        <a:buFont typeface="Wingdings 3"/>
        <a:buChar char="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Tx/>
        <a:buFont typeface="Wingdings 2"/>
        <a:buChar char="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Smur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Reflec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Impac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file:///C:\Users\taura\Documents\Opetus\Network%20security%20-%20LATEST\DoS.vsd\Drawing\~Botne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IKEv2-Cooki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SYN-Cooki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HIP-Puzzl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apo\documents\presentations\MATINE%2022.08.2013\network.vsd\Drawing\~Page-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.prolexic.com/attack-report" TargetMode="External"/><Relationship Id="rId2" Type="http://schemas.openxmlformats.org/officeDocument/2006/relationships/hyperlink" Target="http://www.sciencedirect.com/science/article/pii/S138912860300425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file:///C:\Users\taura\Documents\Opetus\T-110.5240%20Network%20security\T-110.5240%20Network%20security%202010\DoS.vsd\Drawing\~Interne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859442"/>
            <a:ext cx="8229600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Network Security: </a:t>
            </a:r>
            <a:br>
              <a:rPr lang="en-GB" dirty="0" smtClean="0"/>
            </a:br>
            <a:r>
              <a:rPr lang="en-GB" dirty="0" smtClean="0"/>
              <a:t>Denial of Service (DoS)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8280"/>
            <a:ext cx="6400800" cy="15838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Tuomas Aura</a:t>
            </a:r>
          </a:p>
          <a:p>
            <a:r>
              <a:rPr lang="en-GB" dirty="0" smtClean="0"/>
              <a:t>(includes material by Aapo Kalliola)</a:t>
            </a:r>
          </a:p>
          <a:p>
            <a:r>
              <a:rPr lang="en-GB" dirty="0" smtClean="0"/>
              <a:t>T-110.5241 Network security</a:t>
            </a:r>
            <a:br>
              <a:rPr lang="en-GB" dirty="0" smtClean="0"/>
            </a:br>
            <a:r>
              <a:rPr lang="en-GB" dirty="0" smtClean="0"/>
              <a:t>Aalto University, Nov-Dec 2014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amplification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8596" y="4572008"/>
            <a:ext cx="8286750" cy="17859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Smurf attack </a:t>
            </a:r>
            <a:r>
              <a:rPr lang="en-US" dirty="0" smtClean="0"/>
              <a:t>in the late 90s used IP broadcast addresses for traffic amplification</a:t>
            </a:r>
          </a:p>
          <a:p>
            <a:r>
              <a:rPr lang="en-US" dirty="0" smtClean="0"/>
              <a:t>Any protocol or service that can be used for DoS amplification with high factor is dangerous! →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Non-amplification is a design requirement for all Internet protocols and services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81250"/>
              </p:ext>
            </p:extLst>
          </p:nvPr>
        </p:nvGraphicFramePr>
        <p:xfrm>
          <a:off x="1354138" y="1082675"/>
          <a:ext cx="6369050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Visio" r:id="rId3" imgW="5307660" imgH="2753174" progId="Visio.Drawing.11">
                  <p:link updateAutomatic="1"/>
                </p:oleObj>
              </mc:Choice>
              <mc:Fallback>
                <p:oleObj name="Visio" r:id="rId3" imgW="5307660" imgH="2753174" progId="Visio.Drawing.11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082675"/>
                        <a:ext cx="6369050" cy="330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amplification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Smurf attack </a:t>
            </a:r>
            <a:r>
              <a:rPr lang="en-US" dirty="0" smtClean="0"/>
              <a:t>in the late 90s used link-broadcast for traffic amplification: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Attacker sends an ICMP Echo Request (ping) to a broadcast address of a network (e.g. 1.2.3.255)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Attacker spoofs the source IP address of the ping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Router at the destination broadcasts the ping to the LAN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Many nodes in the network respond to the ping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The target at the spoofed address is flooded by the responses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reflection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596" y="4214818"/>
            <a:ext cx="8286750" cy="24288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Reflection attack: get others to send packets to the target</a:t>
            </a:r>
          </a:p>
          <a:p>
            <a:pPr lvl="1"/>
            <a:r>
              <a:rPr lang="fi-FI" dirty="0" err="1" smtClean="0"/>
              <a:t>E.g</a:t>
            </a:r>
            <a:r>
              <a:rPr lang="fi-FI" dirty="0" smtClean="0"/>
              <a:t>. ping or TCP SYN with spoofed source address</a:t>
            </a:r>
          </a:p>
          <a:p>
            <a:pPr lvl="1"/>
            <a:r>
              <a:rPr lang="fi-FI" dirty="0" smtClean="0"/>
              <a:t>DNS reflection + amplification: 64 byte query from attacker, ~3000 byte response to target</a:t>
            </a:r>
            <a:endParaRPr lang="en-US" dirty="0" smtClean="0"/>
          </a:p>
          <a:p>
            <a:r>
              <a:rPr lang="en-US" dirty="0" smtClean="0"/>
              <a:t>Hides attack source better than just source IP spoofing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2724"/>
              </p:ext>
            </p:extLst>
          </p:nvPr>
        </p:nvGraphicFramePr>
        <p:xfrm>
          <a:off x="1370034" y="1117605"/>
          <a:ext cx="6345238" cy="295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Visio" r:id="rId3" imgW="5307660" imgH="2471468" progId="Visio.Drawing.11">
                  <p:link updateAutomatic="1"/>
                </p:oleObj>
              </mc:Choice>
              <mc:Fallback>
                <p:oleObj name="Visio" r:id="rId3" imgW="5307660" imgH="2471468" progId="Visio.Drawing.11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34" y="1117605"/>
                        <a:ext cx="6345238" cy="295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647825" y="1143000"/>
          <a:ext cx="5749925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Visio" r:id="rId3" imgW="4477950" imgH="2170352" progId="Visio.Drawing.11">
                  <p:link updateAutomatic="1"/>
                </p:oleObj>
              </mc:Choice>
              <mc:Fallback>
                <p:oleObj name="Visio" r:id="rId3" imgW="4477950" imgH="2170352" progId="Visio.Drawing.11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1143000"/>
                        <a:ext cx="5749925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596" y="4357694"/>
            <a:ext cx="8286750" cy="20717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</a:t>
            </a:r>
            <a:r>
              <a:rPr lang="en-US" smtClean="0"/>
              <a:t>HR+AR &gt; </a:t>
            </a:r>
            <a:r>
              <a:rPr lang="en-US" dirty="0" smtClean="0"/>
              <a:t>C, some packets dropped by router</a:t>
            </a:r>
          </a:p>
          <a:p>
            <a:r>
              <a:rPr lang="en-US" dirty="0" smtClean="0"/>
              <a:t>With FIFO or RED queuing discipline at router, dropped packets are selected randomly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Packet loss = (HR+AR-C)/(HR+AR)</a:t>
            </a:r>
            <a:r>
              <a:rPr lang="en-US" dirty="0" smtClean="0"/>
              <a:t> if HR+AR &gt; C;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 smtClean="0"/>
              <a:t> otherwise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When HR&lt;&lt;AR, packet loss = (AR-C)/AR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Packet </a:t>
            </a:r>
            <a:r>
              <a:rPr lang="en-US" sz="2400" dirty="0"/>
              <a:t>loss is measured as %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Packet loss = (HR+AR-C)/(HR+AR)</a:t>
            </a:r>
            <a:r>
              <a:rPr lang="en-US" sz="2400" dirty="0" smtClean="0"/>
              <a:t> if HR+AR &gt; C;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 smtClean="0"/>
              <a:t> otherwise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When HR&lt;&lt;AR, packet loss ≈ (AR-C)/AR</a:t>
            </a:r>
          </a:p>
          <a:p>
            <a:pPr>
              <a:buNone/>
            </a:pPr>
            <a:r>
              <a:rPr lang="en-US" sz="2400" dirty="0" smtClean="0"/>
              <a:t>→ Attacker needs to exceed capacity C to cause packet loss</a:t>
            </a:r>
          </a:p>
          <a:p>
            <a:pPr>
              <a:buNone/>
            </a:pPr>
            <a:r>
              <a:rPr lang="en-US" sz="2400" dirty="0" smtClean="0"/>
              <a:t>→ Packet-loss for low-bandwidth honest connections only depends on AR</a:t>
            </a:r>
          </a:p>
          <a:p>
            <a:pPr>
              <a:buNone/>
            </a:pPr>
            <a:r>
              <a:rPr lang="en-US" sz="2400" dirty="0" smtClean="0"/>
              <a:t>→ Any AR &gt; C severely reduces TCP throughput for honest client</a:t>
            </a:r>
          </a:p>
          <a:p>
            <a:pPr>
              <a:buNone/>
            </a:pPr>
            <a:r>
              <a:rPr lang="en-US" sz="2400" dirty="0" smtClean="0"/>
              <a:t>→ Some honest packets nevertheless make it through:</a:t>
            </a:r>
          </a:p>
          <a:p>
            <a:pPr marL="538163" indent="-355600">
              <a:buNone/>
              <a:tabLst>
                <a:tab pos="720725" algn="l"/>
              </a:tabLst>
            </a:pPr>
            <a:r>
              <a:rPr lang="en-US" sz="2400" dirty="0" smtClean="0"/>
              <a:t>	to cause 90% packet loss, need attack traffic AR = 10 × C,</a:t>
            </a:r>
          </a:p>
          <a:p>
            <a:pPr marL="538163" indent="-355600">
              <a:buNone/>
              <a:tabLst>
                <a:tab pos="720725" algn="l"/>
              </a:tabLst>
            </a:pPr>
            <a:r>
              <a:rPr lang="en-US" sz="2400" dirty="0" smtClean="0"/>
              <a:t>	to cause 99% packet loss, need attack traffic AR = 100 × C</a:t>
            </a:r>
          </a:p>
          <a:p>
            <a:pPr marL="538163" indent="-355600">
              <a:buNone/>
              <a:tabLst>
                <a:tab pos="720725" algn="l"/>
              </a:tabLst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denial of service (DDoS)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79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Botnet and DDoS</a:t>
            </a:r>
            <a:endParaRPr lang="en-US" dirty="0"/>
          </a:p>
        </p:txBody>
      </p:sp>
      <p:sp>
        <p:nvSpPr>
          <p:cNvPr id="625680" name="Rectangle 16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Attacker controls thousands of compromised computers and launches a coordinated packet-flooding attack</a:t>
            </a:r>
          </a:p>
        </p:txBody>
      </p: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217488" y="2547938"/>
          <a:ext cx="8689975" cy="354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Visio" r:id="rId4" imgW="9561510" imgH="3899679" progId="Visio.Drawing.11">
                  <p:link updateAutomatic="1"/>
                </p:oleObj>
              </mc:Choice>
              <mc:Fallback>
                <p:oleObj name="Visio" r:id="rId4" imgW="9561510" imgH="3899679" progId="Visio.Drawing.11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547938"/>
                        <a:ext cx="8689975" cy="354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Botnets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Bots</a:t>
            </a:r>
            <a:r>
              <a:rPr lang="en-US" dirty="0" smtClean="0"/>
              <a:t> (also called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zombies</a:t>
            </a:r>
            <a:r>
              <a:rPr lang="en-US" dirty="0" smtClean="0"/>
              <a:t>) are home or office computers infected with virus, Trojan, rootkit etc.</a:t>
            </a:r>
          </a:p>
          <a:p>
            <a:pPr lvl="1"/>
            <a:r>
              <a:rPr lang="en-US" dirty="0" smtClean="0"/>
              <a:t>Controlled and coordinated by attacker, e.g. over IRC, P2P, Tor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Storm, </a:t>
            </a:r>
            <a:r>
              <a:rPr lang="en-US" dirty="0" err="1" smtClean="0"/>
              <a:t>Conficker</a:t>
            </a:r>
            <a:r>
              <a:rPr lang="en-US" dirty="0" smtClean="0"/>
              <a:t> at their peak &gt;10M hosts (probably)</a:t>
            </a:r>
          </a:p>
          <a:p>
            <a:pPr lvl="1"/>
            <a:r>
              <a:rPr lang="en-US" dirty="0" err="1" smtClean="0"/>
              <a:t>BredoLab</a:t>
            </a:r>
            <a:r>
              <a:rPr lang="en-US" dirty="0" smtClean="0"/>
              <a:t> ~30M before dismantling</a:t>
            </a:r>
          </a:p>
          <a:p>
            <a:pPr lvl="1"/>
            <a:r>
              <a:rPr lang="en-US" dirty="0" err="1" smtClean="0"/>
              <a:t>Cutweil</a:t>
            </a:r>
            <a:r>
              <a:rPr lang="en-US" dirty="0" smtClean="0"/>
              <a:t>/</a:t>
            </a:r>
            <a:r>
              <a:rPr lang="en-US" dirty="0" err="1" smtClean="0"/>
              <a:t>Pushdo</a:t>
            </a:r>
            <a:r>
              <a:rPr lang="en-US" dirty="0" smtClean="0"/>
              <a:t>/</a:t>
            </a:r>
            <a:r>
              <a:rPr lang="en-US" dirty="0" err="1" smtClean="0"/>
              <a:t>Pandex</a:t>
            </a:r>
            <a:r>
              <a:rPr lang="en-US" dirty="0" smtClean="0"/>
              <a:t> around 2M in August 2012</a:t>
            </a:r>
          </a:p>
          <a:p>
            <a:r>
              <a:rPr lang="en-US" dirty="0" smtClean="0"/>
              <a:t>Dangers: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Overwhelming flooding capacity of botnets can exhaust any link; no need to find special weaknesses in the target</a:t>
            </a:r>
          </a:p>
          <a:p>
            <a:r>
              <a:rPr lang="en-US" dirty="0" smtClean="0"/>
              <a:t>Q: Who are the </a:t>
            </a:r>
            <a:r>
              <a:rPr lang="en-US" dirty="0" err="1" smtClean="0"/>
              <a:t>DDoS</a:t>
            </a:r>
            <a:r>
              <a:rPr lang="en-US" dirty="0" smtClean="0"/>
              <a:t> attackers?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(D)DoS attackers?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DDoS</a:t>
            </a:r>
            <a:r>
              <a:rPr lang="en-US" dirty="0" smtClean="0"/>
              <a:t> attacks started 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feud between hackers </a:t>
            </a:r>
            <a:r>
              <a:rPr lang="en-US" dirty="0" smtClean="0"/>
              <a:t>(to gain control of IRC networks)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Competitive gaming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game servers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User-hosted servers compete for users </a:t>
            </a:r>
          </a:p>
          <a:p>
            <a:pPr lvl="1"/>
            <a:r>
              <a:rPr lang="en-US" dirty="0" smtClean="0"/>
              <a:t>P2P </a:t>
            </a:r>
            <a:r>
              <a:rPr lang="en-US" dirty="0"/>
              <a:t>gaming and chat protocols must not reveal opponent IP </a:t>
            </a:r>
            <a:r>
              <a:rPr lang="en-US" dirty="0" smtClean="0"/>
              <a:t>addresses</a:t>
            </a:r>
          </a:p>
          <a:p>
            <a:pPr lvl="1"/>
            <a:r>
              <a:rPr lang="en-US" dirty="0" smtClean="0"/>
              <a:t>Continuous attacks against major game servers (almost half of all DoS attacks, but why?)</a:t>
            </a:r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Blackmailing</a:t>
            </a:r>
            <a:r>
              <a:rPr lang="en-US" dirty="0" smtClean="0"/>
              <a:t> by criminals, but it is relatively rare</a:t>
            </a:r>
          </a:p>
          <a:p>
            <a:pPr lvl="1"/>
            <a:r>
              <a:rPr lang="en-US" dirty="0" smtClean="0"/>
              <a:t>Botnet owners can make more money </a:t>
            </a:r>
            <a:r>
              <a:rPr lang="en-US" dirty="0"/>
              <a:t>from spam, phishing etc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Politically motivated attacks and rogue governments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Against Estonia in 2007</a:t>
            </a:r>
          </a:p>
          <a:p>
            <a:pPr lvl="1"/>
            <a:r>
              <a:rPr lang="en-US" dirty="0" smtClean="0"/>
              <a:t>Against South Korea in 2009</a:t>
            </a:r>
          </a:p>
          <a:p>
            <a:pPr lvl="1"/>
            <a:r>
              <a:rPr lang="en-US" dirty="0" smtClean="0"/>
              <a:t>Continuous attacks against controversial political web sites</a:t>
            </a:r>
          </a:p>
          <a:p>
            <a:r>
              <a:rPr lang="en-US" dirty="0" smtClean="0"/>
              <a:t>Attacks against major services and network infrastructure – possibly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 test cyber attacks capabilities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8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defenses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0B1C6-BADF-47C6-A066-F88D34478B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DoS principles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Packet-flooding attacks on the Internet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Distributed denial of service (DDoS)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Filtering defenses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/>
              <a:t>DoS attacks in the </a:t>
            </a:r>
            <a:r>
              <a:rPr lang="en-US" dirty="0" smtClean="0"/>
              <a:t>wild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Infrastructural </a:t>
            </a:r>
            <a:r>
              <a:rPr lang="en-US" dirty="0" smtClean="0"/>
              <a:t>defenses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DoS-resistant protocol design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Research example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20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DoS attacks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Filtering near the target </a:t>
            </a:r>
            <a:r>
              <a:rPr lang="en-US" dirty="0" smtClean="0"/>
              <a:t>is the main defense mechanisms against DoS attacks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Protect yourself → immediate benefit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Firewall</a:t>
            </a:r>
            <a:r>
              <a:rPr lang="en-US" dirty="0" smtClean="0"/>
              <a:t> configured to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drop anything unnecessary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Drop protocols and ports no used in the local network</a:t>
            </a:r>
          </a:p>
          <a:p>
            <a:pPr lvl="1"/>
            <a:r>
              <a:rPr lang="en-US" dirty="0" smtClean="0"/>
              <a:t>Drop “unnecessary” protocols such as ping or all ICMP, UDP etc. </a:t>
            </a:r>
          </a:p>
          <a:p>
            <a:pPr lvl="1"/>
            <a:r>
              <a:rPr lang="en-US" dirty="0" smtClean="0"/>
              <a:t>Stateful firewall can drop packets received at the wrong state e.g. TCP packets for non-existing connections</a:t>
            </a:r>
          </a:p>
          <a:p>
            <a:pPr lvl="1"/>
            <a:r>
              <a:rPr lang="en-US" dirty="0" smtClean="0"/>
              <a:t>Firewall can filter dynamically </a:t>
            </a:r>
            <a:r>
              <a:rPr lang="en-US" dirty="0"/>
              <a:t>based on ICMP </a:t>
            </a:r>
            <a:r>
              <a:rPr lang="en-US" dirty="0" smtClean="0"/>
              <a:t>error messages (destination unreachable)</a:t>
            </a:r>
            <a:endParaRPr lang="en-US" dirty="0"/>
          </a:p>
          <a:p>
            <a:pPr lvl="1"/>
            <a:r>
              <a:rPr lang="en-US" dirty="0" smtClean="0"/>
              <a:t>Application-level firewall could filter at application level; probably too slow under DoS</a:t>
            </a:r>
          </a:p>
          <a:p>
            <a:pPr lvl="1">
              <a:buNone/>
            </a:pPr>
            <a:r>
              <a:rPr lang="en-US" dirty="0" smtClean="0"/>
              <a:t>(Q: Are there side effects?)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Flooding attack detection and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Detect 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ilter </a:t>
            </a:r>
            <a:r>
              <a:rPr lang="en-US" dirty="0" smtClean="0"/>
              <a:t>probable attack traffic using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machine-learning methods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Network-based or host-based attack detection</a:t>
            </a:r>
            <a:r>
              <a:rPr lang="en-US" dirty="0" smtClean="0"/>
              <a:t> to separate attacks from normal traffic based on traffic characteristics</a:t>
            </a:r>
          </a:p>
          <a:p>
            <a:r>
              <a:rPr lang="en-US" dirty="0" smtClean="0"/>
              <a:t>Limitations of DoS filtering: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IP spoofing</a:t>
            </a:r>
            <a:r>
              <a:rPr lang="en-US" dirty="0" smtClean="0"/>
              <a:t> → source IP address is not reliable</a:t>
            </a:r>
          </a:p>
          <a:p>
            <a:pPr lvl="1"/>
            <a:r>
              <a:rPr lang="en-US" dirty="0" smtClean="0"/>
              <a:t>Attacker can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evade detection</a:t>
            </a:r>
            <a:r>
              <a:rPr lang="en-US" dirty="0" smtClean="0"/>
              <a:t> by varying attack patterns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mimicking legitimate traffic</a:t>
            </a:r>
          </a:p>
          <a:p>
            <a:pPr lvl="1">
              <a:buNone/>
            </a:pPr>
            <a:r>
              <a:rPr lang="en-US" dirty="0" smtClean="0"/>
              <a:t>(Q: Which packet attributes are difficult to mimic?)</a:t>
            </a: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22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source spoofing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prevent spoofing of the source IP address?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Ingress and egress filtering: </a:t>
            </a:r>
          </a:p>
          <a:p>
            <a:pPr lvl="1"/>
            <a:r>
              <a:rPr lang="en-US" dirty="0" smtClean="0"/>
              <a:t>Gateway router checks that packets routed from a local network to the ISP have a local source address</a:t>
            </a:r>
          </a:p>
          <a:p>
            <a:pPr lvl="1"/>
            <a:r>
              <a:rPr lang="en-US" dirty="0" smtClean="0"/>
              <a:t>Generalization: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reverse path forwarding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Selfless defenses without immediate payoff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deployment slow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IP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traceback</a:t>
            </a:r>
            <a:endParaRPr lang="en-US" dirty="0" smtClean="0"/>
          </a:p>
          <a:p>
            <a:pPr lvl="1"/>
            <a:r>
              <a:rPr lang="en-US" dirty="0" smtClean="0"/>
              <a:t>Mechanisms for tracing IP packets to their source, mostly academic research and not really deployed</a:t>
            </a:r>
          </a:p>
          <a:p>
            <a:pPr lvl="1"/>
            <a:r>
              <a:rPr lang="en-US" dirty="0" smtClean="0"/>
              <a:t>Limited utility: take-down thought legal channels is slow; automatic blacklisting of attackers can be misused</a:t>
            </a:r>
          </a:p>
          <a:p>
            <a:r>
              <a:rPr lang="en-US" dirty="0" smtClean="0"/>
              <a:t>SYN cookies (we’ll come back to this)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23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(D)DoS defenses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Overprovision</a:t>
            </a:r>
            <a:r>
              <a:rPr lang="en-US" dirty="0" smtClean="0"/>
              <a:t> (=keep extra capacity)</a:t>
            </a:r>
          </a:p>
          <a:p>
            <a:pPr lvl="1"/>
            <a:r>
              <a:rPr lang="en-US" dirty="0" smtClean="0"/>
              <a:t>More link capacity, beefier server</a:t>
            </a:r>
          </a:p>
          <a:p>
            <a:pPr lvl="1"/>
            <a:r>
              <a:rPr lang="en-US" dirty="0" smtClean="0"/>
              <a:t>Elastic cloud service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Optimize</a:t>
            </a:r>
          </a:p>
          <a:p>
            <a:pPr lvl="1"/>
            <a:r>
              <a:rPr lang="en-US" dirty="0" smtClean="0"/>
              <a:t>Replace resource-consuming content with lighter static content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Distribute</a:t>
            </a:r>
          </a:p>
          <a:p>
            <a:pPr lvl="1"/>
            <a:r>
              <a:rPr lang="en-US" dirty="0" smtClean="0"/>
              <a:t>Deploy more servers or reverse proxies</a:t>
            </a:r>
          </a:p>
          <a:p>
            <a:pPr lvl="1"/>
            <a:r>
              <a:rPr lang="en-US" dirty="0" smtClean="0"/>
              <a:t>Have a true distributed network (Akamai, </a:t>
            </a:r>
            <a:r>
              <a:rPr lang="en-US" dirty="0" err="1" smtClean="0"/>
              <a:t>Cloudflare</a:t>
            </a:r>
            <a:r>
              <a:rPr lang="en-US" dirty="0" smtClean="0"/>
              <a:t>, ..)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Buy mitigation</a:t>
            </a:r>
          </a:p>
          <a:p>
            <a:pPr lvl="1"/>
            <a:r>
              <a:rPr lang="en-US" dirty="0" err="1" smtClean="0"/>
              <a:t>Prolexic</a:t>
            </a:r>
            <a:r>
              <a:rPr lang="en-US" dirty="0" smtClean="0"/>
              <a:t>, Arbor Networks,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 attacks in the wild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 flooding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596" y="1214422"/>
            <a:ext cx="8286750" cy="54549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Attackers goal: make filtering ineffective → honest and attack packets dropped with equal probability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Target destination ports that are open</a:t>
            </a:r>
            <a:r>
              <a:rPr lang="en-US" dirty="0" smtClean="0"/>
              <a:t> to the Internet, e.g. HTTP (port 80), SMTP (port 25)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Send initial packets → looks like a new honest client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SYN flooding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TCP SYN is the first packet of TCP handshake</a:t>
            </a:r>
          </a:p>
          <a:p>
            <a:pPr lvl="1"/>
            <a:r>
              <a:rPr lang="en-US" dirty="0" smtClean="0"/>
              <a:t>Sent by web/email/etc. clients to start communication with a server</a:t>
            </a:r>
          </a:p>
          <a:p>
            <a:pPr lvl="1"/>
            <a:r>
              <a:rPr lang="en-US" dirty="0" smtClean="0"/>
              <a:t>Flooding target or its firewall cannot know which SYN packets are legitimate and which attack traffic → has to treat all SYN packets equally</a:t>
            </a:r>
          </a:p>
          <a:p>
            <a:r>
              <a:rPr lang="en-US" dirty="0" smtClean="0"/>
              <a:t>Can result in server resources getting tied up with half-open connections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26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flooding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DNS query is sent to UDP port 53 on a DNS server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Attack amplification using DNS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Most firewalls allow DNS responses through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Amplification</a:t>
            </a:r>
            <a:r>
              <a:rPr lang="en-US" dirty="0" smtClean="0"/>
              <a:t>: craft a DNS record for which 60-byte query can produce 4000-byte responses (fragmented)</a:t>
            </a:r>
          </a:p>
          <a:p>
            <a:pPr lvl="1"/>
            <a:r>
              <a:rPr lang="en-US" dirty="0" smtClean="0"/>
              <a:t>Query the record via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open recursive DNS servers</a:t>
            </a:r>
            <a:r>
              <a:rPr lang="en-US" dirty="0" smtClean="0"/>
              <a:t> that cache the response → traffic amplification happens at the recursive server</a:t>
            </a:r>
          </a:p>
          <a:p>
            <a:pPr lvl="1"/>
            <a:r>
              <a:rPr lang="en-US" dirty="0" smtClean="0"/>
              <a:t>Queries are sent with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spoofed source IP address</a:t>
            </a:r>
            <a:r>
              <a:rPr lang="en-US" dirty="0" smtClean="0"/>
              <a:t>, the target address → DNS response goes to the target</a:t>
            </a:r>
          </a:p>
          <a:p>
            <a:pPr lvl="1"/>
            <a:r>
              <a:rPr lang="fi-FI" dirty="0" smtClean="0"/>
              <a:t>Millions of such queries sent by a botnet</a:t>
            </a:r>
            <a:endParaRPr lang="en-US" dirty="0" smtClean="0"/>
          </a:p>
          <a:p>
            <a:r>
              <a:rPr lang="en-US" dirty="0" smtClean="0"/>
              <a:t>2013 survey: &gt;10000 open DNS resolvers over &gt;7000 </a:t>
            </a:r>
            <a:r>
              <a:rPr lang="en-US" dirty="0" smtClean="0"/>
              <a:t>Ass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Eventually, the open resolvers will be closed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27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 attack types in the wild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52009"/>
            <a:ext cx="8816816" cy="5157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6381328"/>
            <a:ext cx="657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(from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Prolexic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Quarterly Global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DDoS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Attack Report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Q2/2014)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21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D59B-49B5-40F6-89EE-110D9AE73C4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 attack types in the wild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" y="1484784"/>
            <a:ext cx="8662988" cy="3570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661248"/>
            <a:ext cx="657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(from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Prolexic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Quarterly Global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DDoS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Attack Report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Q2/2014)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54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2CD59B-49B5-40F6-89EE-110D9AE73C4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DoS attacks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SYN flooding</a:t>
            </a:r>
            <a:endParaRPr lang="en-US" dirty="0" smtClean="0"/>
          </a:p>
          <a:p>
            <a:pPr lvl="1"/>
            <a:r>
              <a:rPr lang="en-US" dirty="0" smtClean="0"/>
              <a:t>Target an open server port such as 80</a:t>
            </a:r>
          </a:p>
          <a:p>
            <a:pPr lvl="1"/>
            <a:r>
              <a:rPr lang="en-US" dirty="0" smtClean="0"/>
              <a:t>Spoof source IP addresses</a:t>
            </a:r>
          </a:p>
          <a:p>
            <a:pPr lvl="1"/>
            <a:r>
              <a:rPr lang="en-US" dirty="0" smtClean="0"/>
              <a:t>Mimic real source IP address distribution if possible	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Mixture of many packet types </a:t>
            </a:r>
          </a:p>
          <a:p>
            <a:pPr lvl="1"/>
            <a:r>
              <a:rPr lang="en-US" dirty="0" smtClean="0"/>
              <a:t>Mainly SYN, DNS, UDP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Time-variable attack</a:t>
            </a:r>
          </a:p>
          <a:p>
            <a:pPr lvl="1"/>
            <a:r>
              <a:rPr lang="en-US" dirty="0" smtClean="0"/>
              <a:t>Change unpredictably between types of packets </a:t>
            </a:r>
          </a:p>
          <a:p>
            <a:pPr lvl="1"/>
            <a:r>
              <a:rPr lang="en-US" dirty="0" smtClean="0"/>
              <a:t>If not spoofing source IP address, change between botnet subsets from which packets are sent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Sudden start and stop and restart at inconvenient times</a:t>
            </a:r>
          </a:p>
          <a:p>
            <a:pPr lvl="1"/>
            <a:r>
              <a:rPr lang="en-US" dirty="0" smtClean="0"/>
              <a:t>The goal is to annoy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283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DoS principles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Infrastructural defenses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Over-provisioning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 bottleneck resource capacity to cope with attacks</a:t>
            </a:r>
          </a:p>
          <a:p>
            <a:r>
              <a:rPr lang="en-US" dirty="0" smtClean="0"/>
              <a:t>Recall: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Packet loss = (HR+AR-C)/(HR+AR)</a:t>
            </a:r>
            <a:r>
              <a:rPr lang="en-US" dirty="0" smtClean="0"/>
              <a:t> if HR+AR &gt; C;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 smtClean="0"/>
              <a:t> otherwise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When HR&lt;&lt;AR, packet loss = (AR-C)/AR</a:t>
            </a:r>
          </a:p>
          <a:p>
            <a:pPr>
              <a:buNone/>
            </a:pPr>
            <a:r>
              <a:rPr lang="en-US" dirty="0" smtClean="0"/>
              <a:t>→ Does doubling link capacity C help? Depends on AR:</a:t>
            </a:r>
          </a:p>
          <a:p>
            <a:pPr lvl="1"/>
            <a:r>
              <a:rPr lang="en-US" dirty="0" smtClean="0"/>
              <a:t>If attacker sends 100×C to achieve 99% packet loss, doubling C will result in only 98% packet loss</a:t>
            </a:r>
          </a:p>
          <a:p>
            <a:pPr lvl="1"/>
            <a:r>
              <a:rPr lang="en-US" dirty="0" smtClean="0"/>
              <a:t>If attacker sends 10×C to achieve 90% packet loss, doubling C will result in only 80% packet loss</a:t>
            </a:r>
          </a:p>
          <a:p>
            <a:pPr lvl="1"/>
            <a:r>
              <a:rPr lang="en-US" dirty="0" smtClean="0"/>
              <a:t>If attacker sends 2×C to achieve 50% packet loss, doubling C will result in (almost) zero packet loss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32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QoS routing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QoS routing mechanisms can guarantee service quality to some important clients and services</a:t>
            </a:r>
          </a:p>
          <a:p>
            <a:r>
              <a:rPr lang="en-US" dirty="0" smtClean="0"/>
              <a:t>Resource reservation, e.g. </a:t>
            </a:r>
            <a:r>
              <a:rPr lang="en-US" dirty="0" err="1" smtClean="0"/>
              <a:t>Intserv</a:t>
            </a:r>
            <a:r>
              <a:rPr lang="en-US" dirty="0" smtClean="0"/>
              <a:t>, RSVP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Traffic classes, e.g.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Diffserv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802.1Q</a:t>
            </a:r>
          </a:p>
          <a:p>
            <a:pPr lvl="1"/>
            <a:r>
              <a:rPr lang="en-US" dirty="0" smtClean="0"/>
              <a:t>Protect important clients and connections by giving them a higher traffic class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Protect intranet traffic by giving packets from Internet a lower class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Prioritizing existing connections</a:t>
            </a:r>
          </a:p>
          <a:p>
            <a:pPr lvl="1"/>
            <a:r>
              <a:rPr lang="en-US" dirty="0" smtClean="0"/>
              <a:t>After TCP handshake or after authentication</a:t>
            </a:r>
          </a:p>
          <a:p>
            <a:r>
              <a:rPr lang="en-US" dirty="0" smtClean="0"/>
              <a:t>Potential problems:</a:t>
            </a:r>
          </a:p>
          <a:p>
            <a:pPr lvl="1"/>
            <a:r>
              <a:rPr lang="en-US" dirty="0" smtClean="0"/>
              <a:t>How to take into account new honest clients? </a:t>
            </a:r>
          </a:p>
          <a:p>
            <a:pPr lvl="1"/>
            <a:r>
              <a:rPr lang="en-US" dirty="0" smtClean="0"/>
              <a:t>Cannot trust traffic class of packets from untrusted sources</a:t>
            </a:r>
          </a:p>
          <a:p>
            <a:pPr lvl="1"/>
            <a:r>
              <a:rPr lang="en-US" dirty="0" smtClean="0"/>
              <a:t>Political opposition to </a:t>
            </a:r>
            <a:r>
              <a:rPr lang="en-US" dirty="0" err="1" smtClean="0"/>
              <a:t>Diffserv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net neutrality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research proposals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IP traceback</a:t>
            </a:r>
            <a:r>
              <a:rPr lang="en-US" dirty="0" smtClean="0"/>
              <a:t> to prevent IP spoofing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Pushback </a:t>
            </a:r>
            <a:r>
              <a:rPr lang="en-US" dirty="0" smtClean="0"/>
              <a:t>for scalable filtering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Capabilities</a:t>
            </a:r>
            <a:r>
              <a:rPr lang="en-US" dirty="0" smtClean="0"/>
              <a:t>, e.g. SIFF, for prioritizing authorized connections at routers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 Internet routing architectures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Overlay routing</a:t>
            </a:r>
            <a:r>
              <a:rPr lang="en-US" dirty="0" smtClean="0"/>
              <a:t> (e.g. Pastry, i3),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publish-subscribe</a:t>
            </a:r>
            <a:r>
              <a:rPr lang="en-US" dirty="0" smtClean="0"/>
              <a:t> models (e.g. PSIRP),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software-defined networking</a:t>
            </a:r>
            <a:r>
              <a:rPr lang="en-US" dirty="0" smtClean="0"/>
              <a:t> (SDN)</a:t>
            </a:r>
          </a:p>
          <a:p>
            <a:pPr lvl="1"/>
            <a:r>
              <a:rPr lang="en-US" dirty="0" smtClean="0"/>
              <a:t>Claimed DoS resistance remains to be fully proven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DoS-resistant protocol design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design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Process attack packets quickly at the end host</a:t>
            </a:r>
          </a:p>
          <a:p>
            <a:r>
              <a:rPr lang="en-US" dirty="0" smtClean="0"/>
              <a:t>Prevent attacker from creating excessive state data at the target</a:t>
            </a:r>
          </a:p>
          <a:p>
            <a:r>
              <a:rPr lang="en-US" dirty="0" smtClean="0"/>
              <a:t>Avoid doing expensive cryptographic computation</a:t>
            </a:r>
          </a:p>
          <a:p>
            <a:r>
              <a:rPr lang="en-US" dirty="0" smtClean="0"/>
              <a:t>Make it easy for a firewall or proxy to filter traffic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36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authentication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authenticate packets and allow only authorized ones</a:t>
            </a:r>
          </a:p>
          <a:p>
            <a:pPr lvl="1"/>
            <a:r>
              <a:rPr lang="en-US" dirty="0" smtClean="0"/>
              <a:t>IPsec ESP</a:t>
            </a:r>
          </a:p>
          <a:p>
            <a:pPr lvl="1"/>
            <a:r>
              <a:rPr lang="en-US" dirty="0" smtClean="0"/>
              <a:t>Filter at firewall or end host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Requires a system for authorizing clients</a:t>
            </a:r>
          </a:p>
          <a:p>
            <a:pPr lvl="1"/>
            <a:r>
              <a:rPr lang="en-US" dirty="0" smtClean="0"/>
              <a:t>First packet of the authentication protocol becomes the weak point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Difficult to use authentication to prevent DoS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37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handshake (IKEv2)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928688" y="1108075"/>
          <a:ext cx="7281862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Visio" r:id="rId3" imgW="7694190" imgH="3368346" progId="Visio.Drawing.11">
                  <p:link updateAutomatic="1"/>
                </p:oleObj>
              </mc:Choice>
              <mc:Fallback>
                <p:oleObj name="Visio" r:id="rId3" imgW="7694190" imgH="3368346" progId="Visio.Drawing.11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108075"/>
                        <a:ext cx="7281862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596" y="4500570"/>
            <a:ext cx="8286750" cy="221455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Goal: verify client IP address before server commits resources</a:t>
            </a:r>
          </a:p>
          <a:p>
            <a:r>
              <a:rPr lang="en-GB" dirty="0" smtClean="0"/>
              <a:t>Responder stores per-client state only after it has received valid cookie:</a:t>
            </a:r>
          </a:p>
          <a:p>
            <a:pPr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COOKIE = hash(Kr</a:t>
            </a:r>
            <a:r>
              <a:rPr lang="en-GB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, initiator and responder IP addresses)</a:t>
            </a:r>
          </a:p>
          <a:p>
            <a:pPr>
              <a:buNone/>
            </a:pPr>
            <a:r>
              <a:rPr lang="en-GB" dirty="0" smtClean="0"/>
              <a:t>	where Kr is a periodically changing key known only by responder	</a:t>
            </a:r>
          </a:p>
          <a:p>
            <a:pPr>
              <a:buNone/>
            </a:pPr>
            <a:r>
              <a:rPr lang="en-GB" dirty="0" smtClean="0"/>
              <a:t>	→ initiator cannot spoof its IP address</a:t>
            </a:r>
          </a:p>
          <a:p>
            <a:r>
              <a:rPr lang="en-GB" dirty="0" smtClean="0"/>
              <a:t>No state-management problems caused by spoofed initial messages</a:t>
            </a:r>
          </a:p>
          <a:p>
            <a:pPr>
              <a:buNone/>
            </a:pPr>
            <a:r>
              <a:rPr lang="en-GB" dirty="0" smtClean="0"/>
              <a:t>	(Note: memory size is not the issue)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38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SYN 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596" y="3643314"/>
            <a:ext cx="8286750" cy="29289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Random initial sequence numbers </a:t>
            </a:r>
            <a:r>
              <a:rPr lang="en-US" dirty="0" smtClean="0"/>
              <a:t>in TCP protect against IP spoofing: client must receive </a:t>
            </a:r>
            <a:r>
              <a:rPr lang="en-US" dirty="0" err="1" smtClean="0"/>
              <a:t>msg</a:t>
            </a:r>
            <a:r>
              <a:rPr lang="en-US" dirty="0" smtClean="0"/>
              <a:t> 2 to send a valid </a:t>
            </a:r>
            <a:r>
              <a:rPr lang="en-US" dirty="0" err="1" smtClean="0"/>
              <a:t>msg</a:t>
            </a:r>
            <a:r>
              <a:rPr lang="en-US" dirty="0" smtClean="0"/>
              <a:t> 3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SYN cookie</a:t>
            </a:r>
            <a:r>
              <a:rPr lang="en-US" dirty="0" smtClean="0"/>
              <a:t>: stateless implementation of the handshake;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y = hash(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server</a:t>
            </a:r>
            <a:r>
              <a:rPr lang="en-US" dirty="0" smtClean="0">
                <a:solidFill>
                  <a:srgbClr val="FF0000"/>
                </a:solidFill>
              </a:rPr>
              <a:t>, client </a:t>
            </a:r>
            <a:r>
              <a:rPr lang="en-US" dirty="0" err="1" smtClean="0">
                <a:solidFill>
                  <a:srgbClr val="FF0000"/>
                </a:solidFill>
              </a:rPr>
              <a:t>addr</a:t>
            </a:r>
            <a:r>
              <a:rPr lang="en-US" dirty="0" smtClean="0">
                <a:solidFill>
                  <a:srgbClr val="FF0000"/>
                </a:solidFill>
              </a:rPr>
              <a:t>, port, server </a:t>
            </a:r>
            <a:r>
              <a:rPr lang="en-US" dirty="0" err="1" smtClean="0">
                <a:solidFill>
                  <a:srgbClr val="FF0000"/>
                </a:solidFill>
              </a:rPr>
              <a:t>addr</a:t>
            </a:r>
            <a:r>
              <a:rPr lang="en-US" dirty="0" smtClean="0">
                <a:solidFill>
                  <a:srgbClr val="FF0000"/>
                </a:solidFill>
              </a:rPr>
              <a:t>, port)</a:t>
            </a:r>
          </a:p>
          <a:p>
            <a:pPr>
              <a:buNone/>
            </a:pPr>
            <a:r>
              <a:rPr lang="en-US" dirty="0" smtClean="0"/>
              <a:t>	where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server</a:t>
            </a:r>
            <a:r>
              <a:rPr lang="en-US" dirty="0" smtClean="0"/>
              <a:t> is a key known only to the server.</a:t>
            </a:r>
          </a:p>
          <a:p>
            <a:r>
              <a:rPr lang="en-US" dirty="0" smtClean="0"/>
              <a:t>Server does not store any state before receiving and verifying the cookie value in </a:t>
            </a:r>
            <a:r>
              <a:rPr lang="en-US" dirty="0" err="1" smtClean="0"/>
              <a:t>msg</a:t>
            </a:r>
            <a:r>
              <a:rPr lang="en-US" dirty="0" smtClean="0"/>
              <a:t> 2</a:t>
            </a:r>
          </a:p>
          <a:p>
            <a:r>
              <a:rPr lang="en-US" dirty="0" smtClean="0"/>
              <a:t>Sending the cookie as the initial sequence number; in new protocols, a separate field would be used for the cookie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274763" y="1071563"/>
          <a:ext cx="6554787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Visio" r:id="rId3" imgW="7110450" imgH="2567976" progId="Visio.Drawing.11">
                  <p:link updateAutomatic="1"/>
                </p:oleObj>
              </mc:Choice>
              <mc:Fallback>
                <p:oleObj name="Visio" r:id="rId3" imgW="7110450" imgH="2567976" progId="Visio.Drawing.11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071563"/>
                        <a:ext cx="6554787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39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puzzle (HIP)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596" y="4857760"/>
            <a:ext cx="8286750" cy="15001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Client “pays” for server resources by solving a puzzle first</a:t>
            </a:r>
          </a:p>
          <a:p>
            <a:r>
              <a:rPr lang="en-US" dirty="0" smtClean="0"/>
              <a:t>Puzzle is brute-force reversal of a K-bit cryptographic hash; puzzle difficulty K can be adjusted according to server load</a:t>
            </a:r>
          </a:p>
          <a:p>
            <a:r>
              <a:rPr lang="en-US" dirty="0" smtClean="0"/>
              <a:t>Server does not do public-key operations before verifying the solution</a:t>
            </a:r>
          </a:p>
          <a:p>
            <a:r>
              <a:rPr lang="en-US" dirty="0" smtClean="0"/>
              <a:t>Server can also be stateless; puzzle created like stateless cookies</a:t>
            </a:r>
          </a:p>
          <a:p>
            <a:endParaRPr lang="en-U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28638" y="1241425"/>
          <a:ext cx="80137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Visio" r:id="rId3" imgW="8779860" imgH="3657061" progId="Visio.Drawing.11">
                  <p:link updateAutomatic="1"/>
                </p:oleObj>
              </mc:Choice>
              <mc:Fallback>
                <p:oleObj name="Visio" r:id="rId3" imgW="8779860" imgH="3657061" progId="Visio.Drawing.11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241425"/>
                        <a:ext cx="8013700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6296" y="84852"/>
            <a:ext cx="18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RFC 5201, 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based on research paper by Aura, Nikander, Leiwo 2001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0C09-9F8B-4252-80A9-B21D51BE725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Denial of service (DoS)</a:t>
            </a:r>
            <a:endParaRPr lang="en-GB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Goal of denial-of-service (DoS) attacks is to prevent authorized users from accessing a resource, or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reduce the quality of service </a:t>
            </a:r>
            <a:r>
              <a:rPr lang="en-US" dirty="0" smtClean="0"/>
              <a:t>(QoS) that authorized users receive</a:t>
            </a:r>
          </a:p>
          <a:p>
            <a:r>
              <a:rPr lang="en-US" dirty="0" smtClean="0"/>
              <a:t>Several kinds of DoS attacks:</a:t>
            </a:r>
          </a:p>
          <a:p>
            <a:pPr lvl="1"/>
            <a:r>
              <a:rPr lang="en-US" dirty="0" smtClean="0"/>
              <a:t>Destroy the resource</a:t>
            </a:r>
          </a:p>
          <a:p>
            <a:pPr lvl="1"/>
            <a:r>
              <a:rPr lang="en-US" dirty="0" smtClean="0"/>
              <a:t>Disable the resource with misconfiguration or by inducing an invalid state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Exhaust the resource or reduce its capacity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40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old clients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One way to cope with overload: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give priority to old clients and connections, reject new ones</a:t>
            </a:r>
          </a:p>
          <a:p>
            <a:r>
              <a:rPr lang="en-US" dirty="0" smtClean="0"/>
              <a:t>Filtering examples:</a:t>
            </a:r>
          </a:p>
          <a:p>
            <a:pPr lvl="1"/>
            <a:r>
              <a:rPr lang="en-US" dirty="0" smtClean="0"/>
              <a:t>Remember client IP addresses that have completed sessions previously, completed handshake, or authenticated successfully</a:t>
            </a:r>
          </a:p>
          <a:p>
            <a:pPr lvl="1"/>
            <a:r>
              <a:rPr lang="en-US" dirty="0" smtClean="0"/>
              <a:t>Prioritize TCP connections from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address prefixes</a:t>
            </a:r>
            <a:r>
              <a:rPr lang="en-US" dirty="0" smtClean="0"/>
              <a:t> that have had many clients over long time </a:t>
            </a:r>
            <a:br>
              <a:rPr lang="en-US" dirty="0" smtClean="0"/>
            </a:br>
            <a:r>
              <a:rPr lang="en-US" dirty="0" smtClean="0"/>
              <a:t>(bots are scattered all over the IP address space) </a:t>
            </a:r>
          </a:p>
          <a:p>
            <a:r>
              <a:rPr lang="en-US" dirty="0" smtClean="0"/>
              <a:t>Protocol design:</a:t>
            </a:r>
          </a:p>
          <a:p>
            <a:pPr lvl="1"/>
            <a:r>
              <a:rPr lang="en-US" dirty="0" smtClean="0"/>
              <a:t>Give previous clients a credential (e.g. key) that can be used for reconnecting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2392288"/>
            <a:ext cx="7086600" cy="1828800"/>
          </a:xfrm>
        </p:spPr>
        <p:txBody>
          <a:bodyPr/>
          <a:lstStyle/>
          <a:p>
            <a:r>
              <a:rPr lang="en-US" sz="2000" dirty="0" smtClean="0"/>
              <a:t>Research topic:</a:t>
            </a:r>
            <a:br>
              <a:rPr lang="en-US" sz="2000" dirty="0" smtClean="0"/>
            </a:br>
            <a:r>
              <a:rPr lang="fi-FI" dirty="0" err="1"/>
              <a:t>Denial</a:t>
            </a:r>
            <a:r>
              <a:rPr lang="fi-FI" dirty="0"/>
              <a:t>-of-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mitigation</a:t>
            </a:r>
            <a:r>
              <a:rPr lang="fi-FI" dirty="0"/>
              <a:t> for Internet</a:t>
            </a:r>
            <a:br>
              <a:rPr lang="fi-FI" dirty="0"/>
            </a:br>
            <a:r>
              <a:rPr lang="fi-FI" dirty="0" err="1" smtClean="0"/>
              <a:t>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95400" y="4293096"/>
            <a:ext cx="7086600" cy="812304"/>
          </a:xfrm>
        </p:spPr>
        <p:txBody>
          <a:bodyPr/>
          <a:lstStyle/>
          <a:p>
            <a:r>
              <a:rPr lang="fi-FI" b="1" dirty="0" smtClean="0">
                <a:solidFill>
                  <a:schemeClr val="accent2">
                    <a:lumMod val="75000"/>
                  </a:schemeClr>
                </a:solidFill>
              </a:rPr>
              <a:t>Aapo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Kalliola</a:t>
            </a:r>
            <a:r>
              <a:rPr lang="fi-FI" dirty="0"/>
              <a:t>, Tuomas Aura and Sanja Šćepanović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Nordsec 2014 conference best paper award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41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FE57-DB32-4B83-8966-D5F6FAA34583}" type="datetime1">
              <a:rPr lang="en-US" smtClean="0"/>
              <a:pPr/>
              <a:t>4.12.2014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D7A9A-829A-6842-9098-EDF953E56D4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scenario</a:t>
            </a:r>
            <a:endParaRPr lang="en-US" dirty="0"/>
          </a:p>
        </p:txBody>
      </p:sp>
      <p:sp>
        <p:nvSpPr>
          <p:cNvPr id="39940" name="Tex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web server is under packet or request flooding (D)DoS attack</a:t>
            </a:r>
          </a:p>
          <a:p>
            <a:r>
              <a:rPr lang="en-US" dirty="0" smtClean="0"/>
              <a:t>Server or link capacity exceeded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some of the incoming traffic must be dropped at upstream router or at the server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361247"/>
              </p:ext>
            </p:extLst>
          </p:nvPr>
        </p:nvGraphicFramePr>
        <p:xfrm>
          <a:off x="2627784" y="3786190"/>
          <a:ext cx="4129980" cy="238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Visio" r:id="rId3" imgW="3915736" imgH="2265734" progId="Visio.Drawing.11">
                  <p:link updateAutomatic="1"/>
                </p:oleObj>
              </mc:Choice>
              <mc:Fallback>
                <p:oleObj name="Visio" r:id="rId3" imgW="3915736" imgH="2265734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786190"/>
                        <a:ext cx="4129980" cy="2389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53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FE57-DB32-4B83-8966-D5F6FAA34583}" type="datetime1">
              <a:rPr lang="en-US" smtClean="0"/>
              <a:pPr/>
              <a:t>4.12.2014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D7A9A-829A-6842-9098-EDF953E56D4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Defence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9940" name="Text Placeholder 2"/>
          <p:cNvSpPr>
            <a:spLocks noGrp="1"/>
          </p:cNvSpPr>
          <p:nvPr>
            <p:ph sz="quarter" idx="13"/>
          </p:nvPr>
        </p:nvSpPr>
        <p:spPr>
          <a:xfrm>
            <a:off x="428596" y="1071546"/>
            <a:ext cx="8286750" cy="32935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Principle: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Learn a model of the normal traffic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Filter traffic during the attack: serve packets or request that resemble the normal traffic</a:t>
            </a:r>
          </a:p>
          <a:p>
            <a:r>
              <a:rPr lang="en-US" dirty="0" smtClean="0"/>
              <a:t>Traffic model: clusters of client IP addresses with equal amount of traffic</a:t>
            </a:r>
          </a:p>
          <a:p>
            <a:r>
              <a:rPr lang="en-US" dirty="0" smtClean="0"/>
              <a:t>Filtering criterion: during the attack,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prioritize clusters where the traffic increase % is the smallest </a:t>
            </a:r>
            <a:r>
              <a:rPr lang="en-US" dirty="0" smtClean="0"/>
              <a:t>(provably optimal filtering strategy)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6446" y="4256435"/>
            <a:ext cx="41510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128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FE57-DB32-4B83-8966-D5F6FAA34583}" type="datetime1">
              <a:rPr lang="fi-FI" smtClean="0"/>
              <a:pPr/>
              <a:t>4.12.2014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D7A9A-829A-6842-9098-EDF953E56D4F}" type="slidenum">
              <a:rPr lang="fi-FI" smtClean="0"/>
              <a:pPr/>
              <a:t>44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Simulation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endParaRPr lang="fi-FI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28596" y="5517232"/>
            <a:ext cx="8286750" cy="840726"/>
          </a:xfrm>
        </p:spPr>
        <p:txBody>
          <a:bodyPr>
            <a:normAutofit/>
          </a:bodyPr>
          <a:lstStyle/>
          <a:p>
            <a:r>
              <a:rPr lang="en-US" dirty="0" smtClean="0"/>
              <a:t>Simulations help test and optimize the algorithms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68" y="1772816"/>
            <a:ext cx="8490856" cy="334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err="1"/>
              <a:t>Denial</a:t>
            </a:r>
            <a:r>
              <a:rPr lang="fi-FI" dirty="0"/>
              <a:t>-of-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mitigation</a:t>
            </a:r>
            <a:r>
              <a:rPr lang="fi-FI" dirty="0"/>
              <a:t> for Internet</a:t>
            </a:r>
            <a:br>
              <a:rPr lang="fi-FI" dirty="0"/>
            </a:br>
            <a:r>
              <a:rPr lang="fi-FI" dirty="0" err="1"/>
              <a:t>services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916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84729" y="1175142"/>
          <a:ext cx="6717152" cy="522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Visio" r:id="rId3" imgW="3607355" imgH="2803728" progId="Visio.Drawing.11">
                  <p:embed/>
                </p:oleObj>
              </mc:Choice>
              <mc:Fallback>
                <p:oleObj name="Visio" r:id="rId3" imgW="3607355" imgH="28037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729" y="1175142"/>
                        <a:ext cx="6717152" cy="5221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Implementation</a:t>
            </a:r>
            <a:r>
              <a:rPr lang="fi-FI" dirty="0" smtClean="0"/>
              <a:t> </a:t>
            </a:r>
            <a:r>
              <a:rPr lang="fi-FI" dirty="0" err="1" smtClean="0"/>
              <a:t>architecture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74638"/>
            <a:ext cx="3855372" cy="796908"/>
          </a:xfrm>
        </p:spPr>
        <p:txBody>
          <a:bodyPr/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5879"/>
            <a:ext cx="4903727" cy="5143500"/>
          </a:xfrm>
        </p:spPr>
      </p:pic>
      <p:sp>
        <p:nvSpPr>
          <p:cNvPr id="10" name="TextBox 9"/>
          <p:cNvSpPr txBox="1"/>
          <p:nvPr/>
        </p:nvSpPr>
        <p:spPr>
          <a:xfrm>
            <a:off x="4932040" y="-99392"/>
            <a:ext cx="445551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"subnet":"80.221.20.0/23"},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"subnet":"74.6.27.76/30"},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"subnet":"82.130.12.55/32"},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"subnet":"85.240.0.0/12"},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"subnet":"193.167.6.4/32"},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"subnet":"74.6.23.228/30"},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"subnet":"74.6.28.76/31"},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"subnet":"193.185.55.253/32"},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"subnet":"74.6.28.158/32"},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"subnet":"82.130.21.152/32"},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"subnet":"130.233.248.51/32</a:t>
            </a:r>
            <a:r>
              <a:rPr lang="en-US" sz="1200" dirty="0" smtClean="0">
                <a:solidFill>
                  <a:schemeClr val="bg1"/>
                </a:solidFill>
              </a:rPr>
              <a:t>"},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"subnet":"213.248.0.0/13"},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"subnet":"82.181.32.0/19"},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"subnet":"74.6.23.31/32"},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"subnet":"82.130.13.181/32"},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"subnet":"74.6.28.216/32"},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"subnet":"82.130.17.0/28"},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"subnet":"130.233.120.38/32"},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"subnet":"213.112.0.0/14"},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"subnet":"130.233.248.197/32"},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"subnet":"74.6.25.112/29"},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"subnet":"83.245.230.153/32"},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"subnet":"130.233.248.127/32"},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"subnet":"80.221.24.231/32"},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"subnet":"88.195.119.245/32"},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"subnet":"82.130.37.108/30"},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"subnet":"130.233.194.52/32"},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"subnet":"130.233.238.32/28"},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"subnet":"82.181.152.0/22"},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"subnet":"193.167.4.14/31"},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"subnet":"88.112.128.0/20"},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"subnet":"91.155.84.0/22"},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"subnet":"193.167.7.220/30"},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"subnet":"82.130.34.64/26"},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</a:t>
            </a:r>
            <a:r>
              <a:rPr lang="en-US" sz="1200" dirty="0" smtClean="0">
                <a:solidFill>
                  <a:schemeClr val="bg1"/>
                </a:solidFill>
              </a:rPr>
              <a:t>subnet"a:"</a:t>
            </a:r>
            <a:r>
              <a:rPr lang="en-US" sz="1200" dirty="0">
                <a:solidFill>
                  <a:schemeClr val="bg1"/>
                </a:solidFill>
              </a:rPr>
              <a:t>193.167.7.216/30"},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"subnet":"130.233.194.33/32"},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"subnet":"74.6.28.142/31"},</a:t>
            </a:r>
          </a:p>
          <a:p>
            <a:r>
              <a:rPr lang="en-US" sz="1200" dirty="0">
                <a:solidFill>
                  <a:schemeClr val="bg1"/>
                </a:solidFill>
              </a:rPr>
              <a:t>{"</a:t>
            </a:r>
            <a:r>
              <a:rPr lang="en-US" sz="1200" dirty="0" err="1">
                <a:solidFill>
                  <a:schemeClr val="bg1"/>
                </a:solidFill>
              </a:rPr>
              <a:t>action":"allow</a:t>
            </a:r>
            <a:r>
              <a:rPr lang="en-US" sz="1200" dirty="0">
                <a:solidFill>
                  <a:schemeClr val="bg1"/>
                </a:solidFill>
              </a:rPr>
              <a:t>", "priority":1, "subnet":"84.240.64.0/20"},</a:t>
            </a:r>
          </a:p>
        </p:txBody>
      </p:sp>
    </p:spTree>
    <p:extLst>
      <p:ext uri="{BB962C8B-B14F-4D97-AF65-F5344CB8AC3E}">
        <p14:creationId xmlns:p14="http://schemas.microsoft.com/office/powerpoint/2010/main" val="8475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B682-87B2-4236-AF78-B49807E7713E}" type="datetime1">
              <a:rPr lang="fi-FI" smtClean="0"/>
              <a:pPr/>
              <a:t>4.12.2014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FD4B7-1CC6-864B-A72A-C978B70BBA9B}" type="slidenum">
              <a:rPr lang="fi-FI" smtClean="0"/>
              <a:pPr/>
              <a:t>47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fi-FI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28596" y="5445224"/>
            <a:ext cx="8286750" cy="912734"/>
          </a:xfrm>
        </p:spPr>
        <p:txBody>
          <a:bodyPr>
            <a:normAutofit/>
          </a:bodyPr>
          <a:lstStyle/>
          <a:p>
            <a:r>
              <a:rPr lang="en-US" dirty="0" smtClean="0"/>
              <a:t>Experiments with 10 GG OpenFlow switch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 l="4295" r="8590"/>
          <a:stretch>
            <a:fillRect/>
          </a:stretch>
        </p:blipFill>
        <p:spPr bwMode="auto">
          <a:xfrm>
            <a:off x="4589594" y="1340768"/>
            <a:ext cx="4381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4295" r="8590"/>
          <a:stretch>
            <a:fillRect/>
          </a:stretch>
        </p:blipFill>
        <p:spPr bwMode="auto">
          <a:xfrm>
            <a:off x="112494" y="1340768"/>
            <a:ext cx="4381192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13407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Spoofed random IP attacker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3407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Single IP attacker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5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48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DDoS</a:t>
            </a:r>
            <a:r>
              <a:rPr lang="en-US" dirty="0" smtClean="0"/>
              <a:t> attacks and defense mechanisms: classification and state-of-the-art, </a:t>
            </a:r>
            <a:r>
              <a:rPr lang="en-US" dirty="0" err="1" smtClean="0"/>
              <a:t>Douligeris</a:t>
            </a:r>
            <a:r>
              <a:rPr lang="en-US" dirty="0" smtClean="0"/>
              <a:t> C. and </a:t>
            </a:r>
            <a:r>
              <a:rPr lang="en-US" dirty="0" err="1" smtClean="0"/>
              <a:t>Mitrokotsa</a:t>
            </a:r>
            <a:r>
              <a:rPr lang="en-US" dirty="0" smtClean="0"/>
              <a:t> A.</a:t>
            </a:r>
          </a:p>
          <a:p>
            <a:pPr lvl="1"/>
            <a:r>
              <a:rPr lang="en-US" dirty="0" smtClean="0">
                <a:hlinkClick r:id="rId2"/>
              </a:rPr>
              <a:t>http://www.sciencedirect.com/science/article/pii/S1389128603004250</a:t>
            </a:r>
            <a:endParaRPr lang="en-US" dirty="0" smtClean="0"/>
          </a:p>
          <a:p>
            <a:r>
              <a:rPr lang="en-US" dirty="0" err="1" smtClean="0"/>
              <a:t>Prolexic</a:t>
            </a:r>
            <a:r>
              <a:rPr lang="en-US" dirty="0" smtClean="0"/>
              <a:t> Quarterly DDoS Attack Report (requires registration)</a:t>
            </a:r>
          </a:p>
          <a:p>
            <a:pPr lvl="1"/>
            <a:r>
              <a:rPr lang="en-US" dirty="0" smtClean="0">
                <a:hlinkClick r:id="rId3"/>
              </a:rPr>
              <a:t>http://ww.prolexic.com/attack-report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92445-931E-415C-9874-BC0ECEDE1F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destruction or disabling</a:t>
            </a: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</a:p>
          <a:p>
            <a:pPr lvl="1"/>
            <a:r>
              <a:rPr lang="en-GB" dirty="0" smtClean="0"/>
              <a:t>Cutting cables, bombing telephone exchanges</a:t>
            </a:r>
            <a:endParaRPr lang="en-US" dirty="0" smtClean="0"/>
          </a:p>
          <a:p>
            <a:pPr lvl="1"/>
            <a:r>
              <a:rPr lang="en-US" dirty="0" smtClean="0"/>
              <a:t>Formatting the hard disk </a:t>
            </a:r>
          </a:p>
          <a:p>
            <a:pPr lvl="1"/>
            <a:r>
              <a:rPr lang="en-US" dirty="0" smtClean="0"/>
              <a:t>Crashing a gateway router </a:t>
            </a:r>
          </a:p>
          <a:p>
            <a:r>
              <a:rPr lang="en-US" dirty="0" smtClean="0"/>
              <a:t>These attacks often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exploit a software bug</a:t>
            </a:r>
            <a:r>
              <a:rPr lang="en-US" dirty="0" smtClean="0"/>
              <a:t>, e.g. </a:t>
            </a:r>
          </a:p>
          <a:p>
            <a:pPr lvl="1"/>
            <a:r>
              <a:rPr lang="en-US" dirty="0" smtClean="0"/>
              <a:t>Unchecked buffer overflows</a:t>
            </a:r>
          </a:p>
          <a:p>
            <a:pPr lvl="1"/>
            <a:r>
              <a:rPr lang="en-US" dirty="0" smtClean="0"/>
              <a:t>Teardrop attack: overlapping large IP fragments caused Windows and Linux crashes</a:t>
            </a:r>
          </a:p>
          <a:p>
            <a:r>
              <a:rPr lang="en-US" dirty="0" smtClean="0"/>
              <a:t>Can be prevented by proper design and implementation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25E45-7773-45D1-8852-E40E5856F0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exhaustion attacks</a:t>
            </a:r>
            <a:endParaRPr lang="en-US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Attacker overloads a system to exhaust its capacity </a:t>
            </a:r>
            <a:br>
              <a:rPr lang="en-US" dirty="0" smtClean="0"/>
            </a:br>
            <a:r>
              <a:rPr lang="en-US" dirty="0" smtClean="0"/>
              <a:t>→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DoS attack can never be completely prevented in an open network or open service</a:t>
            </a:r>
          </a:p>
          <a:p>
            <a:pPr lvl="1"/>
            <a:r>
              <a:rPr lang="en-US" dirty="0" smtClean="0"/>
              <a:t>Flooding a web server with requests</a:t>
            </a:r>
          </a:p>
          <a:p>
            <a:pPr lvl="1"/>
            <a:r>
              <a:rPr lang="en-US" dirty="0" smtClean="0"/>
              <a:t>Filling the mailbox with spam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It is difficult to tell the difference between attack and legitimate overload </a:t>
            </a:r>
            <a:r>
              <a:rPr lang="en-US" dirty="0" smtClean="0"/>
              <a:t>(e.g. </a:t>
            </a:r>
            <a:r>
              <a:rPr lang="en-US" dirty="0" err="1" smtClean="0"/>
              <a:t>Slashdotting</a:t>
            </a:r>
            <a:r>
              <a:rPr lang="en-US" dirty="0" smtClean="0"/>
              <a:t>, flash crowds)</a:t>
            </a:r>
          </a:p>
          <a:p>
            <a:r>
              <a:rPr lang="en-US" dirty="0" smtClean="0"/>
              <a:t>Some resource in the system under attack becomes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bottleneck</a:t>
            </a:r>
            <a:r>
              <a:rPr lang="en-US" dirty="0" smtClean="0"/>
              <a:t> i.e. runs out first</a:t>
            </a:r>
          </a:p>
          <a:p>
            <a:pPr lvl="1"/>
            <a:r>
              <a:rPr lang="en-US" dirty="0" smtClean="0"/>
              <a:t>SYN flooding and fixed-size kernel tables</a:t>
            </a:r>
          </a:p>
          <a:p>
            <a:pPr lvl="1"/>
            <a:r>
              <a:rPr lang="en-US" dirty="0" smtClean="0"/>
              <a:t>Public-key cryptography on slow processors</a:t>
            </a:r>
          </a:p>
          <a:p>
            <a:pPr lvl="1"/>
            <a:r>
              <a:rPr lang="en-US" dirty="0" smtClean="0"/>
              <a:t>Apache “range” header request bug</a:t>
            </a:r>
          </a:p>
          <a:p>
            <a:r>
              <a:rPr lang="en-US" dirty="0" smtClean="0"/>
              <a:t>Possible future: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highly elastic cloud services, DoS attack may cause excessive cost instead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failure</a:t>
            </a:r>
            <a:r>
              <a:rPr lang="en-US" dirty="0" smtClean="0"/>
              <a:t> (?)</a:t>
            </a:r>
            <a:endParaRPr lang="en-GB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Packet-flooding attacks on the Internet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EE775-75F2-486B-AFBF-17D7D2B46D5E}" type="slidenum">
              <a:rPr lang="en-US"/>
              <a:pPr/>
              <a:t>8</a:t>
            </a:fld>
            <a:endParaRPr lang="en-US"/>
          </a:p>
        </p:txBody>
      </p:sp>
      <p:sp>
        <p:nvSpPr>
          <p:cNvPr id="593931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characteristics</a:t>
            </a:r>
            <a:endParaRPr lang="en-US" dirty="0"/>
          </a:p>
        </p:txBody>
      </p:sp>
      <p:sp>
        <p:nvSpPr>
          <p:cNvPr id="593932" name="Rectangle 12"/>
          <p:cNvSpPr>
            <a:spLocks noGrp="1" noChangeArrowheads="1"/>
          </p:cNvSpPr>
          <p:nvPr>
            <p:ph sz="quarter" idx="13"/>
          </p:nvPr>
        </p:nvSpPr>
        <p:spPr>
          <a:xfrm>
            <a:off x="428596" y="4149080"/>
            <a:ext cx="8286750" cy="2455112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Q: </a:t>
            </a:r>
            <a:r>
              <a:rPr lang="fi-FI" dirty="0" err="1" smtClean="0"/>
              <a:t>Why</a:t>
            </a:r>
            <a:r>
              <a:rPr lang="fi-FI" dirty="0" smtClean="0"/>
              <a:t> is the Internet </a:t>
            </a:r>
            <a:r>
              <a:rPr lang="fi-FI" dirty="0" err="1" smtClean="0"/>
              <a:t>vulnerable</a:t>
            </a:r>
            <a:r>
              <a:rPr lang="fi-FI" dirty="0" smtClean="0"/>
              <a:t> to DoS?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Open network</a:t>
            </a:r>
            <a:r>
              <a:rPr lang="en-US" dirty="0" smtClean="0"/>
              <a:t>: anyone can join the network, no central control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Open services</a:t>
            </a:r>
            <a:r>
              <a:rPr lang="en-US" dirty="0" smtClean="0"/>
              <a:t>: servers want new, unregistered clients to connect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global authentication or accountability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Flat-rate charging</a:t>
            </a:r>
            <a:r>
              <a:rPr lang="en-US" dirty="0"/>
              <a:t>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End to end connectivity</a:t>
            </a:r>
            <a:r>
              <a:rPr lang="en-US" dirty="0" smtClean="0"/>
              <a:t> (P2P): anyone can send packets to anyone</a:t>
            </a:r>
          </a:p>
          <a:p>
            <a:pPr lvl="1"/>
            <a:r>
              <a:rPr lang="en-US" dirty="0" smtClean="0"/>
              <a:t>Unreliable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best-effort </a:t>
            </a:r>
            <a:r>
              <a:rPr lang="en-US" dirty="0" smtClean="0"/>
              <a:t>routing; congestion causes packet loss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Q: Could these be changed?</a:t>
            </a:r>
          </a:p>
          <a:p>
            <a:endParaRPr lang="en-US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277938" y="1292225"/>
          <a:ext cx="6507162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Visio" r:id="rId4" imgW="5333310" imgH="2213484" progId="Visio.Drawing.11">
                  <p:link updateAutomatic="1"/>
                </p:oleObj>
              </mc:Choice>
              <mc:Fallback>
                <p:oleObj name="Visio" r:id="rId4" imgW="5333310" imgH="2213484" progId="Visio.Drawing.11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292225"/>
                        <a:ext cx="6507162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Packet-flooding attack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Ping flooding</a:t>
            </a:r>
            <a:r>
              <a:rPr lang="en-US" dirty="0" smtClean="0"/>
              <a:t>: attacker sends a flood of ping packets (ICMP echo request) to the target</a:t>
            </a:r>
          </a:p>
          <a:p>
            <a:pPr lvl="1"/>
            <a:r>
              <a:rPr lang="en-US" dirty="0" smtClean="0"/>
              <a:t>Unix command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ping -f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can be used to send the packets</a:t>
            </a:r>
          </a:p>
          <a:p>
            <a:r>
              <a:rPr lang="en-US" dirty="0" smtClean="0"/>
              <a:t>Any IP packets can be used similarly for flooding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Packets can be sent with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spoofed source IP address</a:t>
            </a:r>
          </a:p>
          <a:p>
            <a:r>
              <a:rPr lang="en-US" dirty="0" smtClean="0"/>
              <a:t>Q: Where is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bottleneck resource </a:t>
            </a:r>
            <a:r>
              <a:rPr lang="en-US" dirty="0" smtClean="0"/>
              <a:t>that fails first?</a:t>
            </a:r>
          </a:p>
          <a:p>
            <a:pPr>
              <a:buNone/>
            </a:pPr>
            <a:r>
              <a:rPr lang="en-US" dirty="0" smtClean="0"/>
              <a:t>	Typically, packet-flooding exhausts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ISP link bandwidth</a:t>
            </a:r>
            <a:r>
              <a:rPr lang="en-US" dirty="0"/>
              <a:t> </a:t>
            </a:r>
            <a:r>
              <a:rPr lang="en-US" dirty="0" smtClean="0"/>
              <a:t>at the target, in which case the router before the congested link will drop packets</a:t>
            </a:r>
          </a:p>
          <a:p>
            <a:pPr lvl="1"/>
            <a:r>
              <a:rPr lang="en-US" dirty="0" smtClean="0"/>
              <a:t>Other potential bottlenecks: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processing capacity of the gateway router, processing capacity of the IP stack at the target host, wireless link capacity of mobile targets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">
  <a:themeElements>
    <a:clrScheme name="Tuomas's color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EB88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11647</TotalTime>
  <Words>2808</Words>
  <Application>Microsoft Office PowerPoint</Application>
  <PresentationFormat>On-screen Show (4:3)</PresentationFormat>
  <Paragraphs>398</Paragraphs>
  <Slides>48</Slides>
  <Notes>7</Notes>
  <HiddenSlides>8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Arial</vt:lpstr>
      <vt:lpstr>Calibri</vt:lpstr>
      <vt:lpstr>Symbol</vt:lpstr>
      <vt:lpstr>Wingdings</vt:lpstr>
      <vt:lpstr>Wingdings 2</vt:lpstr>
      <vt:lpstr>Wingdings 3</vt:lpstr>
      <vt:lpstr>Lecture</vt:lpstr>
      <vt:lpstr>C:\Users\taura\Documents\Opetus\T-110.5240 Network security\T-110.5240 Network security 2010\DoS.vsd\Drawing\~Internet</vt:lpstr>
      <vt:lpstr>C:\Users\taura\Documents\Opetus\Network security - LATEST\DoS.vsd\Drawing\~Smurf</vt:lpstr>
      <vt:lpstr>C:\Users\taura\Documents\Opetus\Network security - LATEST\DoS.vsd\Drawing\~Reflection</vt:lpstr>
      <vt:lpstr>C:\Users\taura\Documents\Opetus\Network security - LATEST\DoS.vsd\Drawing\~Impact</vt:lpstr>
      <vt:lpstr>C:\Users\taura\Documents\Opetus\Network security - LATEST\DoS.vsd\Drawing\~Botnet</vt:lpstr>
      <vt:lpstr>C:\Users\taura\Documents\Opetus\Network security - LATEST\DoS.vsd\Drawing\~IKEv2-Cookie</vt:lpstr>
      <vt:lpstr>C:\Users\taura\Documents\Opetus\Network security - LATEST\DoS.vsd\Drawing\~SYN-Cookie</vt:lpstr>
      <vt:lpstr>C:\Users\taura\Documents\Opetus\Network security - LATEST\DoS.vsd\Drawing\~HIP-Puzzle</vt:lpstr>
      <vt:lpstr>C:\Aapo\documents\presentations\MATINE 22.08.2013\network.vsd\Drawing\~Page-1</vt:lpstr>
      <vt:lpstr>Visio</vt:lpstr>
      <vt:lpstr>Network Security:  Denial of Service (DoS)</vt:lpstr>
      <vt:lpstr>Outline</vt:lpstr>
      <vt:lpstr>DoS principles</vt:lpstr>
      <vt:lpstr>Denial of service (DoS)</vt:lpstr>
      <vt:lpstr>Resource destruction or disabling</vt:lpstr>
      <vt:lpstr>Resource exhaustion attacks</vt:lpstr>
      <vt:lpstr>Packet-flooding attacks on the Internet</vt:lpstr>
      <vt:lpstr>Internet characteristics</vt:lpstr>
      <vt:lpstr>Packet-flooding attack</vt:lpstr>
      <vt:lpstr>Traffic amplification</vt:lpstr>
      <vt:lpstr>Traffic amplification</vt:lpstr>
      <vt:lpstr>Traffic reflection</vt:lpstr>
      <vt:lpstr>Attack impact</vt:lpstr>
      <vt:lpstr>Attack impact</vt:lpstr>
      <vt:lpstr>Distributed denial of service (DDoS)</vt:lpstr>
      <vt:lpstr>Botnet and DDoS</vt:lpstr>
      <vt:lpstr>Botnets</vt:lpstr>
      <vt:lpstr>Who are the (D)DoS attackers?</vt:lpstr>
      <vt:lpstr>Filtering defenses</vt:lpstr>
      <vt:lpstr>Filtering DoS attacks</vt:lpstr>
      <vt:lpstr>Flooding attack detection and response</vt:lpstr>
      <vt:lpstr>Preventing source spoofing</vt:lpstr>
      <vt:lpstr>Other (D)DoS defenses</vt:lpstr>
      <vt:lpstr>DoS attacks in the wild</vt:lpstr>
      <vt:lpstr>SYN flooding</vt:lpstr>
      <vt:lpstr>DNS flooding</vt:lpstr>
      <vt:lpstr>DoS attack types in the wild</vt:lpstr>
      <vt:lpstr>DoS attack types in the wild</vt:lpstr>
      <vt:lpstr>Typical DoS attacks</vt:lpstr>
      <vt:lpstr>Infrastructural defenses</vt:lpstr>
      <vt:lpstr>Over-provisioning</vt:lpstr>
      <vt:lpstr>QoS routing</vt:lpstr>
      <vt:lpstr>Some research proposals</vt:lpstr>
      <vt:lpstr>DoS-resistant protocol design</vt:lpstr>
      <vt:lpstr>Protocol design goals</vt:lpstr>
      <vt:lpstr>Cryptographic authentication</vt:lpstr>
      <vt:lpstr>Stateless handshake (IKEv2)</vt:lpstr>
      <vt:lpstr>TCP SYN Cookies</vt:lpstr>
      <vt:lpstr>Client puzzle (HIP)</vt:lpstr>
      <vt:lpstr>Prioritizing old clients</vt:lpstr>
      <vt:lpstr>Research topic: Denial-of-service mitigation for Internet services</vt:lpstr>
      <vt:lpstr>Attack scenario</vt:lpstr>
      <vt:lpstr>Defence method</vt:lpstr>
      <vt:lpstr>Simulation results</vt:lpstr>
      <vt:lpstr>Implementation architecture</vt:lpstr>
      <vt:lpstr>Clusters</vt:lpstr>
      <vt:lpstr>Experimental results</vt:lpstr>
      <vt:lpstr>Further reading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</dc:title>
  <dc:creator>Tuomas Aura</dc:creator>
  <cp:lastModifiedBy>Tuomas Aura</cp:lastModifiedBy>
  <cp:revision>841</cp:revision>
  <dcterms:created xsi:type="dcterms:W3CDTF">2007-12-04T14:58:20Z</dcterms:created>
  <dcterms:modified xsi:type="dcterms:W3CDTF">2014-12-05T17:26:03Z</dcterms:modified>
</cp:coreProperties>
</file>