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36"/>
  </p:notesMasterIdLst>
  <p:handoutMasterIdLst>
    <p:handoutMasterId r:id="rId37"/>
  </p:handoutMasterIdLst>
  <p:sldIdLst>
    <p:sldId id="256" r:id="rId2"/>
    <p:sldId id="341" r:id="rId3"/>
    <p:sldId id="386" r:id="rId4"/>
    <p:sldId id="420" r:id="rId5"/>
    <p:sldId id="350" r:id="rId6"/>
    <p:sldId id="388" r:id="rId7"/>
    <p:sldId id="425" r:id="rId8"/>
    <p:sldId id="393" r:id="rId9"/>
    <p:sldId id="400" r:id="rId10"/>
    <p:sldId id="421" r:id="rId11"/>
    <p:sldId id="422" r:id="rId12"/>
    <p:sldId id="423" r:id="rId13"/>
    <p:sldId id="427" r:id="rId14"/>
    <p:sldId id="356" r:id="rId15"/>
    <p:sldId id="257" r:id="rId16"/>
    <p:sldId id="259" r:id="rId17"/>
    <p:sldId id="271" r:id="rId18"/>
    <p:sldId id="364" r:id="rId19"/>
    <p:sldId id="367" r:id="rId20"/>
    <p:sldId id="272" r:id="rId21"/>
    <p:sldId id="385" r:id="rId22"/>
    <p:sldId id="380" r:id="rId23"/>
    <p:sldId id="381" r:id="rId24"/>
    <p:sldId id="426" r:id="rId25"/>
    <p:sldId id="391" r:id="rId26"/>
    <p:sldId id="368" r:id="rId27"/>
    <p:sldId id="378" r:id="rId28"/>
    <p:sldId id="415" r:id="rId29"/>
    <p:sldId id="369" r:id="rId30"/>
    <p:sldId id="370" r:id="rId31"/>
    <p:sldId id="372" r:id="rId32"/>
    <p:sldId id="268" r:id="rId33"/>
    <p:sldId id="412" r:id="rId34"/>
    <p:sldId id="411" r:id="rId35"/>
  </p:sldIdLst>
  <p:sldSz cx="9144000" cy="6858000" type="screen4x3"/>
  <p:notesSz cx="6794500" cy="9918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orient="horz" pos="144">
          <p15:clr>
            <a:srgbClr val="A4A3A4"/>
          </p15:clr>
        </p15:guide>
        <p15:guide id="4" orient="horz" pos="4032">
          <p15:clr>
            <a:srgbClr val="A4A3A4"/>
          </p15:clr>
        </p15:guide>
        <p15:guide id="5" orient="horz" pos="1200">
          <p15:clr>
            <a:srgbClr val="A4A3A4"/>
          </p15:clr>
        </p15:guide>
        <p15:guide id="6" pos="2880">
          <p15:clr>
            <a:srgbClr val="A4A3A4"/>
          </p15:clr>
        </p15:guide>
        <p15:guide id="7" pos="240">
          <p15:clr>
            <a:srgbClr val="A4A3A4"/>
          </p15:clr>
        </p15:guide>
        <p15:guide id="8" pos="5520">
          <p15:clr>
            <a:srgbClr val="A4A3A4"/>
          </p15:clr>
        </p15:guide>
      </p15:sldGuideLst>
    </p:ext>
    <p:ext uri="{2D200454-40CA-4A62-9FC3-DE9A4176ACB9}">
      <p15:notesGuideLst xmlns:p15="http://schemas.microsoft.com/office/powerpoint/2012/main">
        <p15:guide id="1" orient="horz" pos="3124">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bi" initials="" lastIdx="145" clrIdx="0"/>
  <p:cmAuthor id="7" name="Danielle Jorgensen" initials="" lastIdx="1" clrIdx="7"/>
  <p:cmAuthor id="1" name="peterwax" initials="" lastIdx="2" clrIdx="1"/>
  <p:cmAuthor id="2" name="Matthew Stipes" initials="" lastIdx="2" clrIdx="2"/>
  <p:cmAuthor id="3" name="Matthew J. Stipes" initials="" lastIdx="17" clrIdx="3"/>
  <p:cmAuthor id="4" name="kbrint" initials="" lastIdx="2" clrIdx="4"/>
  <p:cmAuthor id="5" name="Ravi Pandya" initials="" lastIdx="5" clrIdx="5"/>
  <p:cmAuthor id="6" name="Gytis Barzdukas" initials="" lastIdx="4"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9EB"/>
    <a:srgbClr val="FAF1B0"/>
    <a:srgbClr val="FEFFE5"/>
    <a:srgbClr val="FDFFB7"/>
    <a:srgbClr val="FFEDC1"/>
    <a:srgbClr val="FFF1CD"/>
    <a:srgbClr val="7FF06C"/>
    <a:srgbClr val="FF3300"/>
    <a:srgbClr val="FF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61" autoAdjust="0"/>
    <p:restoredTop sz="79571" autoAdjust="0"/>
  </p:normalViewPr>
  <p:slideViewPr>
    <p:cSldViewPr>
      <p:cViewPr varScale="1">
        <p:scale>
          <a:sx n="87" d="100"/>
          <a:sy n="87" d="100"/>
        </p:scale>
        <p:origin x="126" y="90"/>
      </p:cViewPr>
      <p:guideLst>
        <p:guide orient="horz" pos="2160"/>
        <p:guide orient="horz" pos="912"/>
        <p:guide orient="horz" pos="144"/>
        <p:guide orient="horz" pos="4032"/>
        <p:guide orient="horz" pos="1200"/>
        <p:guide pos="2880"/>
        <p:guide pos="240"/>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52" y="-102"/>
      </p:cViewPr>
      <p:guideLst>
        <p:guide orient="horz" pos="3124"/>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2306" name="Rectangle 2"/>
          <p:cNvSpPr>
            <a:spLocks noGrp="1" noChangeArrowheads="1"/>
          </p:cNvSpPr>
          <p:nvPr>
            <p:ph type="hdr" sz="quarter"/>
          </p:nvPr>
        </p:nvSpPr>
        <p:spPr bwMode="auto">
          <a:xfrm>
            <a:off x="0" y="0"/>
            <a:ext cx="2944899" cy="49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GB" dirty="0" smtClean="0"/>
              <a:t>Network Security: TLS/SSL</a:t>
            </a:r>
            <a:endParaRPr lang="en-US" dirty="0"/>
          </a:p>
        </p:txBody>
      </p:sp>
      <p:sp>
        <p:nvSpPr>
          <p:cNvPr id="482307" name="Rectangle 3"/>
          <p:cNvSpPr>
            <a:spLocks noGrp="1" noChangeArrowheads="1"/>
          </p:cNvSpPr>
          <p:nvPr>
            <p:ph type="dt" sz="quarter" idx="1"/>
          </p:nvPr>
        </p:nvSpPr>
        <p:spPr bwMode="auto">
          <a:xfrm>
            <a:off x="3848063" y="0"/>
            <a:ext cx="2944899" cy="49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2308" name="Rectangle 4"/>
          <p:cNvSpPr>
            <a:spLocks noGrp="1" noChangeArrowheads="1"/>
          </p:cNvSpPr>
          <p:nvPr>
            <p:ph type="ftr" sz="quarter" idx="2"/>
          </p:nvPr>
        </p:nvSpPr>
        <p:spPr bwMode="auto">
          <a:xfrm>
            <a:off x="0" y="9420733"/>
            <a:ext cx="2944899" cy="4962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GB" smtClean="0"/>
              <a:t>Tuomas Aura</a:t>
            </a:r>
            <a:endParaRPr lang="en-GB" dirty="0" smtClean="0"/>
          </a:p>
        </p:txBody>
      </p:sp>
      <p:sp>
        <p:nvSpPr>
          <p:cNvPr id="482309" name="Rectangle 5"/>
          <p:cNvSpPr>
            <a:spLocks noGrp="1" noChangeArrowheads="1"/>
          </p:cNvSpPr>
          <p:nvPr>
            <p:ph type="sldNum" sz="quarter" idx="3"/>
          </p:nvPr>
        </p:nvSpPr>
        <p:spPr bwMode="auto">
          <a:xfrm>
            <a:off x="3848063" y="9420733"/>
            <a:ext cx="2944899" cy="4962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EFD4FF-FE43-43CD-AEA6-E1CE79C614CE}" type="slidenum">
              <a:rPr lang="en-US"/>
              <a:pPr/>
              <a:t>‹#›</a:t>
            </a:fld>
            <a:endParaRPr lang="en-US"/>
          </a:p>
        </p:txBody>
      </p:sp>
    </p:spTree>
    <p:extLst>
      <p:ext uri="{BB962C8B-B14F-4D97-AF65-F5344CB8AC3E}">
        <p14:creationId xmlns:p14="http://schemas.microsoft.com/office/powerpoint/2010/main" val="3234544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899" cy="496274"/>
          </a:xfrm>
          <a:prstGeom prst="rect">
            <a:avLst/>
          </a:prstGeom>
          <a:noFill/>
          <a:ln w="9525">
            <a:noFill/>
            <a:miter lim="800000"/>
            <a:headEnd/>
            <a:tailEnd/>
          </a:ln>
          <a:effectLst/>
        </p:spPr>
        <p:txBody>
          <a:bodyPr vert="horz" wrap="square" lIns="92943" tIns="46472" rIns="92943" bIns="46472" numCol="1" anchor="t" anchorCtr="0" compatLnSpc="1">
            <a:prstTxWarp prst="textNoShape">
              <a:avLst/>
            </a:prstTxWarp>
          </a:bodyPr>
          <a:lstStyle>
            <a:lvl1pPr defTabSz="930275">
              <a:defRPr sz="1200"/>
            </a:lvl1pPr>
          </a:lstStyle>
          <a:p>
            <a:endParaRPr lang="en-US"/>
          </a:p>
        </p:txBody>
      </p:sp>
      <p:sp>
        <p:nvSpPr>
          <p:cNvPr id="9219" name="Rectangle 3"/>
          <p:cNvSpPr>
            <a:spLocks noGrp="1" noChangeArrowheads="1"/>
          </p:cNvSpPr>
          <p:nvPr>
            <p:ph type="dt" idx="1"/>
          </p:nvPr>
        </p:nvSpPr>
        <p:spPr bwMode="auto">
          <a:xfrm>
            <a:off x="3848063" y="0"/>
            <a:ext cx="2944899" cy="496274"/>
          </a:xfrm>
          <a:prstGeom prst="rect">
            <a:avLst/>
          </a:prstGeom>
          <a:noFill/>
          <a:ln w="9525">
            <a:noFill/>
            <a:miter lim="800000"/>
            <a:headEnd/>
            <a:tailEnd/>
          </a:ln>
          <a:effectLst/>
        </p:spPr>
        <p:txBody>
          <a:bodyPr vert="horz" wrap="square" lIns="92943" tIns="46472" rIns="92943" bIns="46472" numCol="1" anchor="t" anchorCtr="0" compatLnSpc="1">
            <a:prstTxWarp prst="textNoShape">
              <a:avLst/>
            </a:prstTxWarp>
          </a:bodyPr>
          <a:lstStyle>
            <a:lvl1pPr algn="r" defTabSz="930275">
              <a:defRPr sz="1200"/>
            </a:lvl1pPr>
          </a:lstStyle>
          <a:p>
            <a:endParaRPr lang="en-US"/>
          </a:p>
        </p:txBody>
      </p:sp>
      <p:sp>
        <p:nvSpPr>
          <p:cNvPr id="9220" name="Rectangle 4"/>
          <p:cNvSpPr>
            <a:spLocks noGrp="1" noRot="1" noChangeAspect="1" noChangeArrowheads="1" noTextEdit="1"/>
          </p:cNvSpPr>
          <p:nvPr>
            <p:ph type="sldImg" idx="2"/>
          </p:nvPr>
        </p:nvSpPr>
        <p:spPr bwMode="auto">
          <a:xfrm>
            <a:off x="917575" y="742950"/>
            <a:ext cx="4959350" cy="3719513"/>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0066" y="4712060"/>
            <a:ext cx="5434369" cy="4463077"/>
          </a:xfrm>
          <a:prstGeom prst="rect">
            <a:avLst/>
          </a:prstGeom>
          <a:noFill/>
          <a:ln w="9525">
            <a:noFill/>
            <a:miter lim="800000"/>
            <a:headEnd/>
            <a:tailEnd/>
          </a:ln>
          <a:effectLst/>
        </p:spPr>
        <p:txBody>
          <a:bodyPr vert="horz" wrap="square" lIns="92943" tIns="46472" rIns="92943" bIns="464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9420733"/>
            <a:ext cx="2944899" cy="496274"/>
          </a:xfrm>
          <a:prstGeom prst="rect">
            <a:avLst/>
          </a:prstGeom>
          <a:noFill/>
          <a:ln w="9525">
            <a:noFill/>
            <a:miter lim="800000"/>
            <a:headEnd/>
            <a:tailEnd/>
          </a:ln>
          <a:effectLst/>
        </p:spPr>
        <p:txBody>
          <a:bodyPr vert="horz" wrap="square" lIns="92943" tIns="46472" rIns="92943" bIns="46472" numCol="1" anchor="b" anchorCtr="0" compatLnSpc="1">
            <a:prstTxWarp prst="textNoShape">
              <a:avLst/>
            </a:prstTxWarp>
          </a:bodyPr>
          <a:lstStyle>
            <a:lvl1pPr defTabSz="930275">
              <a:defRPr sz="1200"/>
            </a:lvl1pPr>
          </a:lstStyle>
          <a:p>
            <a:endParaRPr lang="en-US"/>
          </a:p>
        </p:txBody>
      </p:sp>
      <p:sp>
        <p:nvSpPr>
          <p:cNvPr id="9223" name="Rectangle 7"/>
          <p:cNvSpPr>
            <a:spLocks noGrp="1" noChangeArrowheads="1"/>
          </p:cNvSpPr>
          <p:nvPr>
            <p:ph type="sldNum" sz="quarter" idx="5"/>
          </p:nvPr>
        </p:nvSpPr>
        <p:spPr bwMode="auto">
          <a:xfrm>
            <a:off x="3848063" y="9420733"/>
            <a:ext cx="2944899" cy="496274"/>
          </a:xfrm>
          <a:prstGeom prst="rect">
            <a:avLst/>
          </a:prstGeom>
          <a:noFill/>
          <a:ln w="9525">
            <a:noFill/>
            <a:miter lim="800000"/>
            <a:headEnd/>
            <a:tailEnd/>
          </a:ln>
          <a:effectLst/>
        </p:spPr>
        <p:txBody>
          <a:bodyPr vert="horz" wrap="square" lIns="92943" tIns="46472" rIns="92943" bIns="46472" numCol="1" anchor="b" anchorCtr="0" compatLnSpc="1">
            <a:prstTxWarp prst="textNoShape">
              <a:avLst/>
            </a:prstTxWarp>
          </a:bodyPr>
          <a:lstStyle>
            <a:lvl1pPr algn="r" defTabSz="930275">
              <a:defRPr sz="1200"/>
            </a:lvl1pPr>
          </a:lstStyle>
          <a:p>
            <a:fld id="{B7266A62-C810-4A7C-AE60-82AEDBADE0CF}" type="slidenum">
              <a:rPr lang="en-US"/>
              <a:pPr/>
              <a:t>‹#›</a:t>
            </a:fld>
            <a:endParaRPr lang="en-US"/>
          </a:p>
        </p:txBody>
      </p:sp>
    </p:spTree>
    <p:extLst>
      <p:ext uri="{BB962C8B-B14F-4D97-AF65-F5344CB8AC3E}">
        <p14:creationId xmlns:p14="http://schemas.microsoft.com/office/powerpoint/2010/main" val="9731810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66A62-C810-4A7C-AE60-82AEDBADE0CF}" type="slidenum">
              <a:rPr lang="en-US" smtClean="0"/>
              <a:pPr/>
              <a:t>1</a:t>
            </a:fld>
            <a:endParaRPr lang="en-US" dirty="0"/>
          </a:p>
        </p:txBody>
      </p:sp>
    </p:spTree>
    <p:extLst>
      <p:ext uri="{BB962C8B-B14F-4D97-AF65-F5344CB8AC3E}">
        <p14:creationId xmlns:p14="http://schemas.microsoft.com/office/powerpoint/2010/main" val="352749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66A62-C810-4A7C-AE60-82AEDBADE0CF}" type="slidenum">
              <a:rPr lang="en-US" smtClean="0"/>
              <a:pPr/>
              <a:t>15</a:t>
            </a:fld>
            <a:endParaRPr lang="en-US"/>
          </a:p>
        </p:txBody>
      </p:sp>
    </p:spTree>
    <p:extLst>
      <p:ext uri="{BB962C8B-B14F-4D97-AF65-F5344CB8AC3E}">
        <p14:creationId xmlns:p14="http://schemas.microsoft.com/office/powerpoint/2010/main" val="2588027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Network Security Part 4: TLS, IPSec</a:t>
            </a:r>
          </a:p>
        </p:txBody>
      </p:sp>
      <p:sp>
        <p:nvSpPr>
          <p:cNvPr id="5" name="Rectangle 3"/>
          <p:cNvSpPr>
            <a:spLocks noGrp="1" noChangeArrowheads="1"/>
          </p:cNvSpPr>
          <p:nvPr>
            <p:ph type="dt" idx="1"/>
          </p:nvPr>
        </p:nvSpPr>
        <p:spPr>
          <a:ln/>
        </p:spPr>
        <p:txBody>
          <a:bodyPr/>
          <a:lstStyle/>
          <a:p>
            <a:r>
              <a:rPr lang="en-US"/>
              <a:t>July 2004, Shanghai</a:t>
            </a:r>
          </a:p>
        </p:txBody>
      </p:sp>
      <p:sp>
        <p:nvSpPr>
          <p:cNvPr id="6" name="Rectangle 6"/>
          <p:cNvSpPr>
            <a:spLocks noGrp="1" noChangeArrowheads="1"/>
          </p:cNvSpPr>
          <p:nvPr>
            <p:ph type="ftr" sz="quarter" idx="4"/>
          </p:nvPr>
        </p:nvSpPr>
        <p:spPr>
          <a:ln/>
        </p:spPr>
        <p:txBody>
          <a:bodyPr/>
          <a:lstStyle/>
          <a:p>
            <a:r>
              <a:rPr lang="en-US"/>
              <a:t>Tuomas Aura, Microsoft Research</a:t>
            </a:r>
          </a:p>
        </p:txBody>
      </p:sp>
      <p:sp>
        <p:nvSpPr>
          <p:cNvPr id="7" name="Rectangle 7"/>
          <p:cNvSpPr>
            <a:spLocks noGrp="1" noChangeArrowheads="1"/>
          </p:cNvSpPr>
          <p:nvPr>
            <p:ph type="sldNum" sz="quarter" idx="5"/>
          </p:nvPr>
        </p:nvSpPr>
        <p:spPr>
          <a:ln/>
        </p:spPr>
        <p:txBody>
          <a:bodyPr/>
          <a:lstStyle/>
          <a:p>
            <a:fld id="{C15A552D-8C87-402C-9875-701A47950ED3}" type="slidenum">
              <a:rPr lang="en-US"/>
              <a:pPr/>
              <a:t>16</a:t>
            </a:fld>
            <a:endParaRPr lang="en-US"/>
          </a:p>
        </p:txBody>
      </p:sp>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a:xfrm>
            <a:off x="907112" y="4711703"/>
            <a:ext cx="4980279" cy="4464054"/>
          </a:xfrm>
        </p:spPr>
        <p:txBody>
          <a:bodyPr/>
          <a:lstStyle/>
          <a:p>
            <a:endParaRPr lang="en-US"/>
          </a:p>
        </p:txBody>
      </p:sp>
    </p:spTree>
    <p:extLst>
      <p:ext uri="{BB962C8B-B14F-4D97-AF65-F5344CB8AC3E}">
        <p14:creationId xmlns:p14="http://schemas.microsoft.com/office/powerpoint/2010/main" val="297532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Network Security Part 4: TLS, IPSec</a:t>
            </a:r>
          </a:p>
        </p:txBody>
      </p:sp>
      <p:sp>
        <p:nvSpPr>
          <p:cNvPr id="5" name="Rectangle 3"/>
          <p:cNvSpPr>
            <a:spLocks noGrp="1" noChangeArrowheads="1"/>
          </p:cNvSpPr>
          <p:nvPr>
            <p:ph type="dt" idx="1"/>
          </p:nvPr>
        </p:nvSpPr>
        <p:spPr>
          <a:ln/>
        </p:spPr>
        <p:txBody>
          <a:bodyPr/>
          <a:lstStyle/>
          <a:p>
            <a:r>
              <a:rPr lang="en-US"/>
              <a:t>July 2004, Shanghai</a:t>
            </a:r>
          </a:p>
        </p:txBody>
      </p:sp>
      <p:sp>
        <p:nvSpPr>
          <p:cNvPr id="6" name="Rectangle 6"/>
          <p:cNvSpPr>
            <a:spLocks noGrp="1" noChangeArrowheads="1"/>
          </p:cNvSpPr>
          <p:nvPr>
            <p:ph type="ftr" sz="quarter" idx="4"/>
          </p:nvPr>
        </p:nvSpPr>
        <p:spPr>
          <a:ln/>
        </p:spPr>
        <p:txBody>
          <a:bodyPr/>
          <a:lstStyle/>
          <a:p>
            <a:r>
              <a:rPr lang="en-US"/>
              <a:t>Tuomas Aura, Microsoft Research</a:t>
            </a:r>
          </a:p>
        </p:txBody>
      </p:sp>
      <p:sp>
        <p:nvSpPr>
          <p:cNvPr id="7" name="Rectangle 7"/>
          <p:cNvSpPr>
            <a:spLocks noGrp="1" noChangeArrowheads="1"/>
          </p:cNvSpPr>
          <p:nvPr>
            <p:ph type="sldNum" sz="quarter" idx="5"/>
          </p:nvPr>
        </p:nvSpPr>
        <p:spPr>
          <a:ln/>
        </p:spPr>
        <p:txBody>
          <a:bodyPr/>
          <a:lstStyle/>
          <a:p>
            <a:fld id="{203B6DAD-7391-426B-A68E-616D2483007D}" type="slidenum">
              <a:rPr lang="en-US"/>
              <a:pPr/>
              <a:t>21</a:t>
            </a:fld>
            <a:endParaRPr lang="en-US"/>
          </a:p>
        </p:txBody>
      </p:sp>
      <p:sp>
        <p:nvSpPr>
          <p:cNvPr id="774146" name="Rectangle 2"/>
          <p:cNvSpPr>
            <a:spLocks noGrp="1" noRot="1" noChangeAspect="1" noChangeArrowheads="1" noTextEdit="1"/>
          </p:cNvSpPr>
          <p:nvPr>
            <p:ph type="sldImg"/>
          </p:nvPr>
        </p:nvSpPr>
        <p:spPr>
          <a:ln/>
        </p:spPr>
      </p:sp>
      <p:sp>
        <p:nvSpPr>
          <p:cNvPr id="774147" name="Rectangle 3"/>
          <p:cNvSpPr>
            <a:spLocks noGrp="1" noChangeArrowheads="1"/>
          </p:cNvSpPr>
          <p:nvPr>
            <p:ph type="body" idx="1"/>
          </p:nvPr>
        </p:nvSpPr>
        <p:spPr>
          <a:xfrm>
            <a:off x="907112" y="4711703"/>
            <a:ext cx="4980279" cy="4464054"/>
          </a:xfrm>
        </p:spPr>
        <p:txBody>
          <a:bodyPr/>
          <a:lstStyle/>
          <a:p>
            <a:endParaRPr lang="en-US"/>
          </a:p>
        </p:txBody>
      </p:sp>
    </p:spTree>
    <p:extLst>
      <p:ext uri="{BB962C8B-B14F-4D97-AF65-F5344CB8AC3E}">
        <p14:creationId xmlns:p14="http://schemas.microsoft.com/office/powerpoint/2010/main" val="2315843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Network Security Part 4: TLS, IPSec</a:t>
            </a:r>
          </a:p>
        </p:txBody>
      </p:sp>
      <p:sp>
        <p:nvSpPr>
          <p:cNvPr id="5" name="Rectangle 3"/>
          <p:cNvSpPr>
            <a:spLocks noGrp="1" noChangeArrowheads="1"/>
          </p:cNvSpPr>
          <p:nvPr>
            <p:ph type="dt" idx="1"/>
          </p:nvPr>
        </p:nvSpPr>
        <p:spPr>
          <a:ln/>
        </p:spPr>
        <p:txBody>
          <a:bodyPr/>
          <a:lstStyle/>
          <a:p>
            <a:r>
              <a:rPr lang="en-US"/>
              <a:t>July 2004, Shanghai</a:t>
            </a:r>
          </a:p>
        </p:txBody>
      </p:sp>
      <p:sp>
        <p:nvSpPr>
          <p:cNvPr id="6" name="Rectangle 6"/>
          <p:cNvSpPr>
            <a:spLocks noGrp="1" noChangeArrowheads="1"/>
          </p:cNvSpPr>
          <p:nvPr>
            <p:ph type="ftr" sz="quarter" idx="4"/>
          </p:nvPr>
        </p:nvSpPr>
        <p:spPr>
          <a:ln/>
        </p:spPr>
        <p:txBody>
          <a:bodyPr/>
          <a:lstStyle/>
          <a:p>
            <a:r>
              <a:rPr lang="en-US"/>
              <a:t>Tuomas Aura, Microsoft Research</a:t>
            </a:r>
          </a:p>
        </p:txBody>
      </p:sp>
      <p:sp>
        <p:nvSpPr>
          <p:cNvPr id="7" name="Rectangle 7"/>
          <p:cNvSpPr>
            <a:spLocks noGrp="1" noChangeArrowheads="1"/>
          </p:cNvSpPr>
          <p:nvPr>
            <p:ph type="sldNum" sz="quarter" idx="5"/>
          </p:nvPr>
        </p:nvSpPr>
        <p:spPr>
          <a:ln/>
        </p:spPr>
        <p:txBody>
          <a:bodyPr/>
          <a:lstStyle/>
          <a:p>
            <a:fld id="{203B6DAD-7391-426B-A68E-616D2483007D}" type="slidenum">
              <a:rPr lang="en-US"/>
              <a:pPr/>
              <a:t>24</a:t>
            </a:fld>
            <a:endParaRPr lang="en-US"/>
          </a:p>
        </p:txBody>
      </p:sp>
      <p:sp>
        <p:nvSpPr>
          <p:cNvPr id="774146" name="Rectangle 2"/>
          <p:cNvSpPr>
            <a:spLocks noGrp="1" noRot="1" noChangeAspect="1" noChangeArrowheads="1" noTextEdit="1"/>
          </p:cNvSpPr>
          <p:nvPr>
            <p:ph type="sldImg"/>
          </p:nvPr>
        </p:nvSpPr>
        <p:spPr>
          <a:ln/>
        </p:spPr>
      </p:sp>
      <p:sp>
        <p:nvSpPr>
          <p:cNvPr id="774147" name="Rectangle 3"/>
          <p:cNvSpPr>
            <a:spLocks noGrp="1" noChangeArrowheads="1"/>
          </p:cNvSpPr>
          <p:nvPr>
            <p:ph type="body" idx="1"/>
          </p:nvPr>
        </p:nvSpPr>
        <p:spPr>
          <a:xfrm>
            <a:off x="907112" y="4711703"/>
            <a:ext cx="4980279" cy="4464054"/>
          </a:xfrm>
        </p:spPr>
        <p:txBody>
          <a:bodyPr/>
          <a:lstStyle/>
          <a:p>
            <a:endParaRPr lang="en-US"/>
          </a:p>
        </p:txBody>
      </p:sp>
    </p:spTree>
    <p:extLst>
      <p:ext uri="{BB962C8B-B14F-4D97-AF65-F5344CB8AC3E}">
        <p14:creationId xmlns:p14="http://schemas.microsoft.com/office/powerpoint/2010/main" val="41299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Network Security Part 4: TLS, IPSec</a:t>
            </a:r>
          </a:p>
        </p:txBody>
      </p:sp>
      <p:sp>
        <p:nvSpPr>
          <p:cNvPr id="5" name="Rectangle 3"/>
          <p:cNvSpPr>
            <a:spLocks noGrp="1" noChangeArrowheads="1"/>
          </p:cNvSpPr>
          <p:nvPr>
            <p:ph type="dt" idx="1"/>
          </p:nvPr>
        </p:nvSpPr>
        <p:spPr>
          <a:ln/>
        </p:spPr>
        <p:txBody>
          <a:bodyPr/>
          <a:lstStyle/>
          <a:p>
            <a:r>
              <a:rPr lang="en-US"/>
              <a:t>July 2004, Shanghai</a:t>
            </a:r>
          </a:p>
        </p:txBody>
      </p:sp>
      <p:sp>
        <p:nvSpPr>
          <p:cNvPr id="6" name="Rectangle 6"/>
          <p:cNvSpPr>
            <a:spLocks noGrp="1" noChangeArrowheads="1"/>
          </p:cNvSpPr>
          <p:nvPr>
            <p:ph type="ftr" sz="quarter" idx="4"/>
          </p:nvPr>
        </p:nvSpPr>
        <p:spPr>
          <a:ln/>
        </p:spPr>
        <p:txBody>
          <a:bodyPr/>
          <a:lstStyle/>
          <a:p>
            <a:r>
              <a:rPr lang="en-US"/>
              <a:t>Tuomas Aura, Microsoft Research</a:t>
            </a:r>
          </a:p>
        </p:txBody>
      </p:sp>
      <p:sp>
        <p:nvSpPr>
          <p:cNvPr id="7" name="Rectangle 7"/>
          <p:cNvSpPr>
            <a:spLocks noGrp="1" noChangeArrowheads="1"/>
          </p:cNvSpPr>
          <p:nvPr>
            <p:ph type="sldNum" sz="quarter" idx="5"/>
          </p:nvPr>
        </p:nvSpPr>
        <p:spPr>
          <a:ln/>
        </p:spPr>
        <p:txBody>
          <a:bodyPr/>
          <a:lstStyle/>
          <a:p>
            <a:fld id="{CCA7848C-B665-4CB1-B1FB-C4833D10FB95}" type="slidenum">
              <a:rPr lang="en-US"/>
              <a:pPr/>
              <a:t>30</a:t>
            </a:fld>
            <a:endParaRPr lang="en-US"/>
          </a:p>
        </p:txBody>
      </p:sp>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a:xfrm>
            <a:off x="907112" y="4711703"/>
            <a:ext cx="4980279" cy="4464054"/>
          </a:xfrm>
        </p:spPr>
        <p:txBody>
          <a:bodyPr/>
          <a:lstStyle/>
          <a:p>
            <a:endParaRPr lang="en-US"/>
          </a:p>
        </p:txBody>
      </p:sp>
    </p:spTree>
    <p:extLst>
      <p:ext uri="{BB962C8B-B14F-4D97-AF65-F5344CB8AC3E}">
        <p14:creationId xmlns:p14="http://schemas.microsoft.com/office/powerpoint/2010/main" val="193239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Network Security Part 4: TLS, IPSec</a:t>
            </a:r>
          </a:p>
        </p:txBody>
      </p:sp>
      <p:sp>
        <p:nvSpPr>
          <p:cNvPr id="5" name="Rectangle 3"/>
          <p:cNvSpPr>
            <a:spLocks noGrp="1" noChangeArrowheads="1"/>
          </p:cNvSpPr>
          <p:nvPr>
            <p:ph type="dt" idx="1"/>
          </p:nvPr>
        </p:nvSpPr>
        <p:spPr>
          <a:ln/>
        </p:spPr>
        <p:txBody>
          <a:bodyPr/>
          <a:lstStyle/>
          <a:p>
            <a:r>
              <a:rPr lang="en-US"/>
              <a:t>July 2004, Shanghai</a:t>
            </a:r>
          </a:p>
        </p:txBody>
      </p:sp>
      <p:sp>
        <p:nvSpPr>
          <p:cNvPr id="6" name="Rectangle 6"/>
          <p:cNvSpPr>
            <a:spLocks noGrp="1" noChangeArrowheads="1"/>
          </p:cNvSpPr>
          <p:nvPr>
            <p:ph type="ftr" sz="quarter" idx="4"/>
          </p:nvPr>
        </p:nvSpPr>
        <p:spPr>
          <a:ln/>
        </p:spPr>
        <p:txBody>
          <a:bodyPr/>
          <a:lstStyle/>
          <a:p>
            <a:r>
              <a:rPr lang="en-US"/>
              <a:t>Tuomas Aura, Microsoft Research</a:t>
            </a:r>
          </a:p>
        </p:txBody>
      </p:sp>
      <p:sp>
        <p:nvSpPr>
          <p:cNvPr id="7" name="Rectangle 7"/>
          <p:cNvSpPr>
            <a:spLocks noGrp="1" noChangeArrowheads="1"/>
          </p:cNvSpPr>
          <p:nvPr>
            <p:ph type="sldNum" sz="quarter" idx="5"/>
          </p:nvPr>
        </p:nvSpPr>
        <p:spPr>
          <a:ln/>
        </p:spPr>
        <p:txBody>
          <a:bodyPr/>
          <a:lstStyle/>
          <a:p>
            <a:fld id="{11E75AB9-AA41-43EE-BF86-5B81D73C62DB}" type="slidenum">
              <a:rPr lang="en-US"/>
              <a:pPr/>
              <a:t>32</a:t>
            </a:fld>
            <a:endParaRPr lang="en-US"/>
          </a:p>
        </p:txBody>
      </p:sp>
      <p:sp>
        <p:nvSpPr>
          <p:cNvPr id="782338" name="Rectangle 2"/>
          <p:cNvSpPr>
            <a:spLocks noGrp="1" noRot="1" noChangeAspect="1" noChangeArrowheads="1" noTextEdit="1"/>
          </p:cNvSpPr>
          <p:nvPr>
            <p:ph type="sldImg"/>
          </p:nvPr>
        </p:nvSpPr>
        <p:spPr>
          <a:ln/>
        </p:spPr>
      </p:sp>
      <p:sp>
        <p:nvSpPr>
          <p:cNvPr id="782339" name="Rectangle 3"/>
          <p:cNvSpPr>
            <a:spLocks noGrp="1" noChangeArrowheads="1"/>
          </p:cNvSpPr>
          <p:nvPr>
            <p:ph type="body" idx="1"/>
          </p:nvPr>
        </p:nvSpPr>
        <p:spPr>
          <a:xfrm>
            <a:off x="907112" y="4711703"/>
            <a:ext cx="4980279" cy="4464054"/>
          </a:xfrm>
        </p:spPr>
        <p:txBody>
          <a:bodyPr/>
          <a:lstStyle/>
          <a:p>
            <a:endParaRPr lang="en-US"/>
          </a:p>
        </p:txBody>
      </p:sp>
    </p:spTree>
    <p:extLst>
      <p:ext uri="{BB962C8B-B14F-4D97-AF65-F5344CB8AC3E}">
        <p14:creationId xmlns:p14="http://schemas.microsoft.com/office/powerpoint/2010/main" val="489374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odyPr>
          <a:lstStyle>
            <a:lvl1pPr>
              <a:defRPr sz="4800" b="1" cap="none" baseline="0">
                <a:ln w="6350">
                  <a:noFill/>
                </a:ln>
                <a:solidFill>
                  <a:schemeClr val="accent6">
                    <a:lumMod val="75000"/>
                  </a:schemeClr>
                </a:solidFill>
                <a:effectLst>
                  <a:outerShdw blurRad="177800" dist="88900" dir="2700000" algn="tl" rotWithShape="0">
                    <a:prstClr val="black">
                      <a:alpha val="40000"/>
                    </a:prstClr>
                  </a:outerShdw>
                </a:effectLst>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371600" y="3500438"/>
            <a:ext cx="6400800" cy="1583860"/>
          </a:xfrm>
        </p:spPr>
        <p:txBody>
          <a:bodyPr/>
          <a:lstStyle>
            <a:lvl1pPr marL="0" indent="0" algn="ctr">
              <a:buNone/>
              <a:defRPr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10" name="Date Placeholder 9"/>
          <p:cNvSpPr>
            <a:spLocks noGrp="1"/>
          </p:cNvSpPr>
          <p:nvPr>
            <p:ph type="dt" sz="half" idx="10"/>
          </p:nvPr>
        </p:nvSpPr>
        <p:spPr/>
        <p:txBody>
          <a:bodyPr/>
          <a:lstStyle/>
          <a:p>
            <a:endParaRPr lang="en-US" dirty="0">
              <a:solidFill>
                <a:schemeClr val="tx1">
                  <a:shade val="50000"/>
                </a:schemeClr>
              </a:solidFill>
            </a:endParaRPr>
          </a:p>
        </p:txBody>
      </p:sp>
      <p:sp>
        <p:nvSpPr>
          <p:cNvPr id="12" name="Footer Placeholder 11"/>
          <p:cNvSpPr>
            <a:spLocks noGrp="1"/>
          </p:cNvSpPr>
          <p:nvPr>
            <p:ph type="ftr" sz="quarter" idx="12"/>
          </p:nvPr>
        </p:nvSpPr>
        <p:spPr/>
        <p:txBody>
          <a:bodyPr/>
          <a:lstStyle/>
          <a:p>
            <a:endParaRPr kumimoji="0" lang="en-US">
              <a:solidFill>
                <a:schemeClr val="tx1">
                  <a:shade val="50000"/>
                </a:schemeClr>
              </a:solidFill>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dirty="0">
              <a:solidFill>
                <a:schemeClr val="tx1">
                  <a:shade val="50000"/>
                </a:schemeClr>
              </a:solidFill>
            </a:endParaRPr>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
        <p:nvSpPr>
          <p:cNvPr id="9" name="Footer Placeholder 8"/>
          <p:cNvSpPr>
            <a:spLocks noGrp="1"/>
          </p:cNvSpPr>
          <p:nvPr>
            <p:ph type="ftr" sz="quarter" idx="12"/>
          </p:nvPr>
        </p:nvSpPr>
        <p:spPr/>
        <p:txBody>
          <a:bodyPr/>
          <a:lstStyle/>
          <a:p>
            <a:endParaRPr kumimoji="0" lang="en-US">
              <a:solidFill>
                <a:schemeClr val="tx1">
                  <a:shade val="50000"/>
                </a:schemeClr>
              </a:solidFill>
            </a:endParaRPr>
          </a:p>
        </p:txBody>
      </p:sp>
      <p:sp>
        <p:nvSpPr>
          <p:cNvPr id="11" name="Title 10"/>
          <p:cNvSpPr>
            <a:spLocks noGrp="1"/>
          </p:cNvSpPr>
          <p:nvPr>
            <p:ph type="title"/>
          </p:nvPr>
        </p:nvSpPr>
        <p:spPr>
          <a:xfrm>
            <a:off x="428596" y="274638"/>
            <a:ext cx="8286808" cy="796908"/>
          </a:xfrm>
        </p:spPr>
        <p:txBody>
          <a:bodyPr/>
          <a:lstStyle/>
          <a:p>
            <a:r>
              <a:rPr lang="en-US" smtClean="0"/>
              <a:t>Click to edit Master title style</a:t>
            </a:r>
            <a:endParaRPr lang="en-US"/>
          </a:p>
        </p:txBody>
      </p:sp>
      <p:sp>
        <p:nvSpPr>
          <p:cNvPr id="19" name="Content Placeholder 18"/>
          <p:cNvSpPr>
            <a:spLocks noGrp="1"/>
          </p:cNvSpPr>
          <p:nvPr>
            <p:ph sz="quarter" idx="13"/>
          </p:nvPr>
        </p:nvSpPr>
        <p:spPr>
          <a:xfrm>
            <a:off x="428596" y="1214422"/>
            <a:ext cx="8286750" cy="5143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0" y="1697502"/>
            <a:ext cx="7086600" cy="1828800"/>
          </a:xfrm>
        </p:spPr>
        <p:txBody>
          <a:bodyPr vert="horz" bIns="0" anchor="b">
            <a:noAutofit/>
            <a:scene3d>
              <a:camera prst="orthographicFront"/>
              <a:lightRig rig="soft" dir="t">
                <a:rot lat="0" lon="0" rev="17220000"/>
              </a:lightRig>
            </a:scene3d>
            <a:sp3d prstMaterial="softEdge">
              <a:contourClr>
                <a:schemeClr val="tx2">
                  <a:shade val="50000"/>
                </a:schemeClr>
              </a:contourClr>
            </a:sp3d>
          </a:bodyPr>
          <a:lstStyle>
            <a:lvl1pPr algn="l" rtl="0">
              <a:spcBef>
                <a:spcPct val="0"/>
              </a:spcBef>
              <a:buNone/>
              <a:defRPr sz="4800" b="1" cap="none" baseline="0">
                <a:ln w="6350">
                  <a:noFill/>
                </a:ln>
                <a:solidFill>
                  <a:schemeClr val="accent6">
                    <a:lumMod val="75000"/>
                  </a:schemeClr>
                </a:solidFill>
                <a:effectLst>
                  <a:outerShdw blurRad="177800" dist="88900" dir="2700000" algn="tl" rotWithShape="0">
                    <a:prstClr val="black">
                      <a:alpha val="40000"/>
                    </a:prstClr>
                  </a:outerShdw>
                </a:effectLst>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1295400" y="3595688"/>
            <a:ext cx="7086600" cy="1509712"/>
          </a:xfrm>
        </p:spPr>
        <p:txBody>
          <a:bodyPr anchor="t"/>
          <a:lstStyle>
            <a:lvl1pPr marL="73152" indent="0" algn="l">
              <a:buNone/>
              <a:defRPr sz="20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chemeClr val="tx1">
                  <a:shade val="50000"/>
                </a:schemeClr>
              </a:solidFill>
            </a:endParaRPr>
          </a:p>
        </p:txBody>
      </p:sp>
      <p:sp>
        <p:nvSpPr>
          <p:cNvPr id="9" name="Footer Placeholder 8"/>
          <p:cNvSpPr>
            <a:spLocks noGrp="1"/>
          </p:cNvSpPr>
          <p:nvPr>
            <p:ph type="ftr" sz="quarter" idx="12"/>
          </p:nvPr>
        </p:nvSpPr>
        <p:spPr/>
        <p:txBody>
          <a:bodyPr/>
          <a:lstStyle/>
          <a:p>
            <a:endParaRPr kumimoji="0" lang="en-US">
              <a:solidFill>
                <a:schemeClr val="tx1">
                  <a:shade val="50000"/>
                </a:schemeClr>
              </a:solidFill>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dirty="0">
              <a:solidFill>
                <a:schemeClr val="tx1">
                  <a:shade val="50000"/>
                </a:schemeClr>
              </a:solidFill>
            </a:endParaRPr>
          </a:p>
        </p:txBody>
      </p:sp>
      <p:sp>
        <p:nvSpPr>
          <p:cNvPr id="9" name="Slide Number Placeholder 8"/>
          <p:cNvSpPr>
            <a:spLocks noGrp="1"/>
          </p:cNvSpPr>
          <p:nvPr>
            <p:ph type="sldNum" sz="quarter" idx="11"/>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
        <p:nvSpPr>
          <p:cNvPr id="10" name="Footer Placeholder 9"/>
          <p:cNvSpPr>
            <a:spLocks noGrp="1"/>
          </p:cNvSpPr>
          <p:nvPr>
            <p:ph type="ftr" sz="quarter" idx="12"/>
          </p:nvPr>
        </p:nvSpPr>
        <p:spPr/>
        <p:txBody>
          <a:bodyPr/>
          <a:lstStyle/>
          <a:p>
            <a:endParaRPr kumimoji="0" lang="en-US">
              <a:solidFill>
                <a:schemeClr val="tx1">
                  <a:shade val="50000"/>
                </a:schemeClr>
              </a:solidFill>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Content Placeholder 13"/>
          <p:cNvSpPr>
            <a:spLocks noGrp="1"/>
          </p:cNvSpPr>
          <p:nvPr>
            <p:ph sz="quarter" idx="13"/>
          </p:nvPr>
        </p:nvSpPr>
        <p:spPr>
          <a:xfrm>
            <a:off x="428625" y="1214422"/>
            <a:ext cx="4071937" cy="5143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5"/>
          <p:cNvSpPr>
            <a:spLocks noGrp="1"/>
          </p:cNvSpPr>
          <p:nvPr>
            <p:ph sz="quarter" idx="14"/>
          </p:nvPr>
        </p:nvSpPr>
        <p:spPr>
          <a:xfrm>
            <a:off x="4572000" y="1214422"/>
            <a:ext cx="4143375" cy="5143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92CD59B-49B5-40F6-89EE-110D9AE73C48}"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endParaRPr lang="en-US" dirty="0">
              <a:solidFill>
                <a:schemeClr val="tx1">
                  <a:shade val="50000"/>
                </a:schemeClr>
              </a:solidFill>
            </a:endParaRPr>
          </a:p>
        </p:txBody>
      </p:sp>
      <p:sp>
        <p:nvSpPr>
          <p:cNvPr id="10" name="Slide Number Placeholder 9"/>
          <p:cNvSpPr>
            <a:spLocks noGrp="1"/>
          </p:cNvSpPr>
          <p:nvPr>
            <p:ph type="sldNum" sz="quarter" idx="11"/>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
        <p:nvSpPr>
          <p:cNvPr id="11" name="Footer Placeholder 10"/>
          <p:cNvSpPr>
            <a:spLocks noGrp="1"/>
          </p:cNvSpPr>
          <p:nvPr>
            <p:ph type="ftr" sz="quarter" idx="12"/>
          </p:nvPr>
        </p:nvSpPr>
        <p:spPr/>
        <p:txBody>
          <a:bodyPr/>
          <a:lstStyle/>
          <a:p>
            <a:endParaRPr kumimoji="0" lang="en-US">
              <a:solidFill>
                <a:schemeClr val="tx1">
                  <a:shade val="50000"/>
                </a:schemeClr>
              </a:solidFill>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EFFE5"/>
            </a:gs>
            <a:gs pos="50000">
              <a:schemeClr val="tx1"/>
            </a:gs>
            <a:gs pos="100000">
              <a:srgbClr val="FFFFFF"/>
            </a:gs>
          </a:gsLst>
          <a:lin ang="27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28596" y="274638"/>
            <a:ext cx="8286808" cy="796908"/>
          </a:xfrm>
          <a:prstGeom prst="rect">
            <a:avLst/>
          </a:prstGeom>
          <a:ln>
            <a:noFill/>
          </a:ln>
          <a:effectLst/>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28596" y="1214422"/>
            <a:ext cx="8286808" cy="5143536"/>
          </a:xfrm>
          <a:prstGeom prst="rect">
            <a:avLst/>
          </a:prstGeom>
          <a:effectLst/>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6" r:id="rId5"/>
    <p:sldLayoutId id="2147483807" r:id="rId6"/>
  </p:sldLayoutIdLst>
  <p:transition/>
  <p:timing>
    <p:tnLst>
      <p:par>
        <p:cTn id="1" dur="indefinite" restart="never" nodeType="tmRoot"/>
      </p:par>
    </p:tnLst>
  </p:timing>
  <p:hf hdr="0" ftr="0" dt="0"/>
  <p:txStyles>
    <p:titleStyle>
      <a:lvl1pPr algn="ctr" rtl="0" eaLnBrk="1" latinLnBrk="0" hangingPunct="1">
        <a:spcBef>
          <a:spcPct val="0"/>
        </a:spcBef>
        <a:buNone/>
        <a:defRPr kumimoji="0" sz="4100" b="1" kern="1200" cap="none" spc="0" baseline="0">
          <a:ln>
            <a:noFill/>
          </a:ln>
          <a:solidFill>
            <a:schemeClr val="accent6">
              <a:lumMod val="75000"/>
            </a:schemeClr>
          </a:solidFill>
          <a:effectLst>
            <a:outerShdw blurRad="177800" dist="88900" dir="2700000" algn="tl" rotWithShape="0">
              <a:schemeClr val="bg1">
                <a:alpha val="40000"/>
              </a:schemeClr>
            </a:outerShdw>
          </a:effectLst>
          <a:latin typeface="+mj-lt"/>
          <a:ea typeface="+mj-ea"/>
          <a:cs typeface="+mj-cs"/>
        </a:defRPr>
      </a:lvl1pPr>
    </p:titleStyle>
    <p:bodyStyle>
      <a:lvl1pPr marL="548640" indent="-411480" algn="l" rtl="0" eaLnBrk="1" latinLnBrk="0" hangingPunct="1">
        <a:spcBef>
          <a:spcPct val="20000"/>
        </a:spcBef>
        <a:buClrTx/>
        <a:buSzPct val="80000"/>
        <a:buFontTx/>
        <a:buBlip>
          <a:blip r:embed="rId8"/>
        </a:buBlip>
        <a:defRPr kumimoji="0" sz="2800" kern="1200">
          <a:solidFill>
            <a:schemeClr val="bg1"/>
          </a:solidFill>
          <a:latin typeface="+mn-lt"/>
          <a:ea typeface="+mn-ea"/>
          <a:cs typeface="+mn-cs"/>
        </a:defRPr>
      </a:lvl1pPr>
      <a:lvl2pPr marL="868680" indent="-283464" algn="l" rtl="0" eaLnBrk="1" latinLnBrk="0" hangingPunct="1">
        <a:spcBef>
          <a:spcPct val="20000"/>
        </a:spcBef>
        <a:buClrTx/>
        <a:buSzPct val="60000"/>
        <a:buFontTx/>
        <a:buBlip>
          <a:blip r:embed="rId8"/>
        </a:buBlip>
        <a:defRPr kumimoji="0" sz="2400" kern="1200">
          <a:solidFill>
            <a:schemeClr val="bg1"/>
          </a:solidFill>
          <a:latin typeface="+mn-lt"/>
          <a:ea typeface="+mn-ea"/>
          <a:cs typeface="+mn-cs"/>
        </a:defRPr>
      </a:lvl2pPr>
      <a:lvl3pPr marL="1133856" indent="-228600" algn="l" rtl="0" eaLnBrk="1" latinLnBrk="0" hangingPunct="1">
        <a:spcBef>
          <a:spcPct val="20000"/>
        </a:spcBef>
        <a:buClrTx/>
        <a:buSzPct val="95000"/>
        <a:buFont typeface="Arial" pitchFamily="34" charset="0"/>
        <a:buChar char="•"/>
        <a:defRPr kumimoji="0" sz="2200" kern="1200">
          <a:solidFill>
            <a:schemeClr val="bg1"/>
          </a:solidFill>
          <a:latin typeface="+mn-lt"/>
          <a:ea typeface="+mn-ea"/>
          <a:cs typeface="+mn-cs"/>
        </a:defRPr>
      </a:lvl3pPr>
      <a:lvl4pPr marL="1353312" indent="-182880" algn="l" rtl="0" eaLnBrk="1" latinLnBrk="0" hangingPunct="1">
        <a:spcBef>
          <a:spcPct val="20000"/>
        </a:spcBef>
        <a:buClrTx/>
        <a:buSzPct val="100000"/>
        <a:buFont typeface="Wingdings 3"/>
        <a:buChar char=""/>
        <a:defRPr kumimoji="0" sz="2000" kern="1200">
          <a:solidFill>
            <a:schemeClr val="bg1"/>
          </a:solidFill>
          <a:latin typeface="+mn-lt"/>
          <a:ea typeface="+mn-ea"/>
          <a:cs typeface="+mn-cs"/>
        </a:defRPr>
      </a:lvl4pPr>
      <a:lvl5pPr marL="1545336" indent="-182880" algn="l" rtl="0" eaLnBrk="1" latinLnBrk="0" hangingPunct="1">
        <a:spcBef>
          <a:spcPct val="20000"/>
        </a:spcBef>
        <a:buClrTx/>
        <a:buFont typeface="Wingdings 2"/>
        <a:buChar char=""/>
        <a:defRPr kumimoji="0" sz="2000" kern="1200">
          <a:solidFill>
            <a:schemeClr val="bg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TLS-SSL.vsd/Drawing/~TwoStacks2" TargetMode="External"/><Relationship Id="rId5" Type="http://schemas.openxmlformats.org/officeDocument/2006/relationships/image" Target="../media/image3.wmf"/><Relationship Id="rId4" Type="http://schemas.openxmlformats.org/officeDocument/2006/relationships/oleObject" Target="TLS-SSL.vsd/Drawing/~TwoStacks1" TargetMode="External"/></Relationships>
</file>

<file path=ppt/slides/_rels/slide17.xml.rels><?xml version="1.0" encoding="UTF-8" standalone="yes"?>
<Relationships xmlns="http://schemas.openxmlformats.org/package/2006/relationships"><Relationship Id="rId3" Type="http://schemas.openxmlformats.org/officeDocument/2006/relationships/oleObject" Target="TLS-SSL.vsd/Drawing/~Stack"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gif"/><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2" Type="http://schemas.openxmlformats.org/officeDocument/2006/relationships/hyperlink" Target="http://www.itl.nist.gov/fipspubs/fip186.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tools.ietf.org/html/rfc606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Network Security: </a:t>
            </a:r>
            <a:br>
              <a:rPr lang="en-GB" dirty="0" smtClean="0"/>
            </a:br>
            <a:r>
              <a:rPr lang="en-GB" dirty="0" smtClean="0"/>
              <a:t>TLS/SSL</a:t>
            </a:r>
            <a:endParaRPr lang="en-US" dirty="0"/>
          </a:p>
        </p:txBody>
      </p:sp>
      <p:sp>
        <p:nvSpPr>
          <p:cNvPr id="3" name="Subtitle 2"/>
          <p:cNvSpPr>
            <a:spLocks noGrp="1"/>
          </p:cNvSpPr>
          <p:nvPr>
            <p:ph type="subTitle" idx="1"/>
          </p:nvPr>
        </p:nvSpPr>
        <p:spPr/>
        <p:txBody>
          <a:bodyPr/>
          <a:lstStyle/>
          <a:p>
            <a:r>
              <a:rPr lang="en-GB" dirty="0" smtClean="0"/>
              <a:t>Tuomas Aura</a:t>
            </a:r>
          </a:p>
          <a:p>
            <a:r>
              <a:rPr lang="en-GB" dirty="0" smtClean="0"/>
              <a:t>T-110.5241 Network security</a:t>
            </a:r>
            <a:br>
              <a:rPr lang="en-GB" dirty="0" smtClean="0"/>
            </a:br>
            <a:r>
              <a:rPr lang="en-GB" dirty="0" smtClean="0"/>
              <a:t>Aalto University, Nov-Dec 2013</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Goals of authenticated key exchange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389010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16632"/>
            <a:ext cx="8286808" cy="796908"/>
          </a:xfrm>
        </p:spPr>
        <p:txBody>
          <a:bodyPr>
            <a:normAutofit/>
          </a:bodyPr>
          <a:lstStyle/>
          <a:p>
            <a:r>
              <a:rPr lang="en-GB" dirty="0" smtClean="0"/>
              <a:t>Basic security goals</a:t>
            </a:r>
            <a:endParaRPr lang="en-US" dirty="0"/>
          </a:p>
        </p:txBody>
      </p:sp>
      <p:sp>
        <p:nvSpPr>
          <p:cNvPr id="5" name="Content Placeholder 4"/>
          <p:cNvSpPr>
            <a:spLocks noGrp="1"/>
          </p:cNvSpPr>
          <p:nvPr>
            <p:ph sz="quarter" idx="13"/>
          </p:nvPr>
        </p:nvSpPr>
        <p:spPr>
          <a:xfrm>
            <a:off x="428596" y="913540"/>
            <a:ext cx="8286750" cy="5786454"/>
          </a:xfrm>
        </p:spPr>
        <p:txBody>
          <a:bodyPr>
            <a:normAutofit fontScale="85000" lnSpcReduction="20000"/>
          </a:bodyPr>
          <a:lstStyle/>
          <a:p>
            <a:r>
              <a:rPr lang="en-GB" dirty="0" smtClean="0"/>
              <a:t>Create a good session key: </a:t>
            </a:r>
          </a:p>
          <a:p>
            <a:pPr lvl="1"/>
            <a:r>
              <a:rPr lang="en-GB" dirty="0" smtClean="0">
                <a:solidFill>
                  <a:schemeClr val="accent2">
                    <a:lumMod val="75000"/>
                  </a:schemeClr>
                </a:solidFill>
              </a:rPr>
              <a:t>Secret</a:t>
            </a:r>
            <a:r>
              <a:rPr lang="en-GB" dirty="0" smtClean="0"/>
              <a:t> i.e. known only to the intended participants</a:t>
            </a:r>
          </a:p>
          <a:p>
            <a:pPr lvl="1"/>
            <a:r>
              <a:rPr lang="en-GB" dirty="0" smtClean="0">
                <a:solidFill>
                  <a:schemeClr val="accent2">
                    <a:lumMod val="75000"/>
                  </a:schemeClr>
                </a:solidFill>
              </a:rPr>
              <a:t>Fresh</a:t>
            </a:r>
            <a:r>
              <a:rPr lang="en-GB" dirty="0" smtClean="0"/>
              <a:t> i.e. never used before</a:t>
            </a:r>
          </a:p>
          <a:p>
            <a:pPr lvl="1"/>
            <a:r>
              <a:rPr lang="en-GB" dirty="0">
                <a:solidFill>
                  <a:schemeClr val="accent2">
                    <a:lumMod val="75000"/>
                  </a:schemeClr>
                </a:solidFill>
              </a:rPr>
              <a:t>Separation of long-term and short-term secrets</a:t>
            </a:r>
            <a:r>
              <a:rPr lang="en-GB" dirty="0"/>
              <a:t>: </a:t>
            </a:r>
            <a:r>
              <a:rPr lang="en-GB" dirty="0" smtClean="0"/>
              <a:t>long-term </a:t>
            </a:r>
            <a:r>
              <a:rPr lang="en-GB" dirty="0"/>
              <a:t>secrets such as private keys or </a:t>
            </a:r>
            <a:r>
              <a:rPr lang="en-GB" dirty="0" smtClean="0"/>
              <a:t>master </a:t>
            </a:r>
            <a:r>
              <a:rPr lang="en-GB" dirty="0"/>
              <a:t>keys are not compromised even if session keys </a:t>
            </a:r>
            <a:r>
              <a:rPr lang="en-GB" dirty="0" smtClean="0"/>
              <a:t>are</a:t>
            </a:r>
          </a:p>
          <a:p>
            <a:r>
              <a:rPr lang="en-GB" dirty="0" smtClean="0"/>
              <a:t>Authentication: </a:t>
            </a:r>
          </a:p>
          <a:p>
            <a:pPr lvl="1"/>
            <a:r>
              <a:rPr lang="en-GB" dirty="0" smtClean="0">
                <a:solidFill>
                  <a:schemeClr val="accent2">
                    <a:lumMod val="75000"/>
                  </a:schemeClr>
                </a:solidFill>
              </a:rPr>
              <a:t>Mutual i.e. bidirectional authentication</a:t>
            </a:r>
            <a:r>
              <a:rPr lang="en-GB" dirty="0" smtClean="0"/>
              <a:t>: each party knows with whom it shares the session key</a:t>
            </a:r>
          </a:p>
          <a:p>
            <a:pPr lvl="1"/>
            <a:r>
              <a:rPr lang="en-GB" dirty="0" smtClean="0"/>
              <a:t>Sometimes only </a:t>
            </a:r>
            <a:r>
              <a:rPr lang="en-GB" dirty="0" smtClean="0">
                <a:solidFill>
                  <a:schemeClr val="accent2">
                    <a:lumMod val="75000"/>
                  </a:schemeClr>
                </a:solidFill>
              </a:rPr>
              <a:t>one-way</a:t>
            </a:r>
            <a:r>
              <a:rPr lang="en-GB" dirty="0" smtClean="0"/>
              <a:t> i.e. unidirectional authentication</a:t>
            </a:r>
          </a:p>
          <a:p>
            <a:r>
              <a:rPr lang="en-GB" dirty="0" smtClean="0"/>
              <a:t>Optional properties:</a:t>
            </a:r>
          </a:p>
          <a:p>
            <a:pPr lvl="1"/>
            <a:r>
              <a:rPr lang="en-GB" dirty="0" smtClean="0">
                <a:solidFill>
                  <a:schemeClr val="accent2">
                    <a:lumMod val="75000"/>
                  </a:schemeClr>
                </a:solidFill>
              </a:rPr>
              <a:t>Entity authentication</a:t>
            </a:r>
            <a:r>
              <a:rPr lang="en-GB" dirty="0" smtClean="0"/>
              <a:t>: each participant knows that the other is online and participated in the protocol</a:t>
            </a:r>
          </a:p>
          <a:p>
            <a:pPr lvl="1"/>
            <a:r>
              <a:rPr lang="en-GB" dirty="0" smtClean="0">
                <a:solidFill>
                  <a:schemeClr val="accent2">
                    <a:lumMod val="75000"/>
                  </a:schemeClr>
                </a:solidFill>
              </a:rPr>
              <a:t>Key confirmation</a:t>
            </a:r>
            <a:r>
              <a:rPr lang="en-GB" dirty="0" smtClean="0"/>
              <a:t>: each participant knows that the other knows the session key (implies entity authentication)</a:t>
            </a:r>
          </a:p>
          <a:p>
            <a:pPr lvl="1"/>
            <a:r>
              <a:rPr lang="en-GB" dirty="0" smtClean="0">
                <a:solidFill>
                  <a:schemeClr val="accent2">
                    <a:lumMod val="75000"/>
                  </a:schemeClr>
                </a:solidFill>
              </a:rPr>
              <a:t>Perfect forward secrecy</a:t>
            </a:r>
            <a:r>
              <a:rPr lang="en-GB" dirty="0" smtClean="0"/>
              <a:t>: compromise of current secrets should not compromise past session keys</a:t>
            </a:r>
          </a:p>
          <a:p>
            <a:pPr lvl="1"/>
            <a:r>
              <a:rPr lang="en-GB" dirty="0" smtClean="0">
                <a:solidFill>
                  <a:schemeClr val="accent2">
                    <a:lumMod val="75000"/>
                  </a:schemeClr>
                </a:solidFill>
              </a:rPr>
              <a:t>Contributory key exchange</a:t>
            </a:r>
            <a:r>
              <a:rPr lang="en-GB" dirty="0" smtClean="0"/>
              <a:t>: both parties contribute to the session key; neither can decide the session-key alone</a:t>
            </a:r>
          </a:p>
        </p:txBody>
      </p:sp>
    </p:spTree>
    <p:extLst>
      <p:ext uri="{BB962C8B-B14F-4D97-AF65-F5344CB8AC3E}">
        <p14:creationId xmlns:p14="http://schemas.microsoft.com/office/powerpoint/2010/main" val="134694397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Advanced security goals</a:t>
            </a:r>
            <a:endParaRPr lang="en-US" dirty="0"/>
          </a:p>
        </p:txBody>
      </p:sp>
      <p:sp>
        <p:nvSpPr>
          <p:cNvPr id="5" name="Content Placeholder 4"/>
          <p:cNvSpPr>
            <a:spLocks noGrp="1"/>
          </p:cNvSpPr>
          <p:nvPr>
            <p:ph sz="quarter" idx="13"/>
          </p:nvPr>
        </p:nvSpPr>
        <p:spPr/>
        <p:txBody>
          <a:bodyPr>
            <a:normAutofit fontScale="85000" lnSpcReduction="20000"/>
          </a:bodyPr>
          <a:lstStyle/>
          <a:p>
            <a:r>
              <a:rPr lang="en-US" dirty="0" smtClean="0">
                <a:solidFill>
                  <a:schemeClr val="accent2">
                    <a:lumMod val="75000"/>
                  </a:schemeClr>
                </a:solidFill>
              </a:rPr>
              <a:t>Non-repudiation</a:t>
            </a:r>
          </a:p>
          <a:p>
            <a:pPr lvl="1"/>
            <a:r>
              <a:rPr lang="en-US" dirty="0" smtClean="0"/>
              <a:t>A party cannot later deny taking part (usually not an explicit goal)</a:t>
            </a:r>
          </a:p>
          <a:p>
            <a:r>
              <a:rPr lang="en-US" dirty="0" smtClean="0">
                <a:solidFill>
                  <a:schemeClr val="accent2">
                    <a:lumMod val="75000"/>
                  </a:schemeClr>
                </a:solidFill>
              </a:rPr>
              <a:t>Plausible deniability</a:t>
            </a:r>
          </a:p>
          <a:p>
            <a:pPr lvl="1"/>
            <a:r>
              <a:rPr lang="en-US" dirty="0" smtClean="0"/>
              <a:t>No evidence left of taking part (usually not an explicit goal either)</a:t>
            </a:r>
          </a:p>
          <a:p>
            <a:r>
              <a:rPr lang="en-US" dirty="0" smtClean="0">
                <a:solidFill>
                  <a:schemeClr val="accent2">
                    <a:lumMod val="75000"/>
                  </a:schemeClr>
                </a:solidFill>
              </a:rPr>
              <a:t>Integrity check for version and algorithm negotiation</a:t>
            </a:r>
            <a:endParaRPr lang="en-US" dirty="0" smtClean="0"/>
          </a:p>
          <a:p>
            <a:pPr lvl="1"/>
            <a:r>
              <a:rPr lang="en-US" dirty="0" smtClean="0"/>
              <a:t>Increases difficulty of version roll-back attacks</a:t>
            </a:r>
          </a:p>
          <a:p>
            <a:r>
              <a:rPr lang="en-GB" dirty="0" smtClean="0">
                <a:solidFill>
                  <a:schemeClr val="accent2">
                    <a:lumMod val="75000"/>
                  </a:schemeClr>
                </a:solidFill>
              </a:rPr>
              <a:t>Identity protection</a:t>
            </a:r>
            <a:r>
              <a:rPr lang="en-GB" dirty="0" smtClean="0"/>
              <a:t>: </a:t>
            </a:r>
          </a:p>
          <a:p>
            <a:pPr lvl="1"/>
            <a:r>
              <a:rPr lang="en-GB" dirty="0" smtClean="0"/>
              <a:t>Sniffers cannot learn the identities of the protocol participants</a:t>
            </a:r>
          </a:p>
          <a:p>
            <a:pPr lvl="1"/>
            <a:r>
              <a:rPr lang="en-GB" dirty="0" smtClean="0"/>
              <a:t>Usually, one side must reveal its identity first, making it vulnerable to active attacks against identity protection</a:t>
            </a:r>
          </a:p>
          <a:p>
            <a:r>
              <a:rPr lang="en-GB" dirty="0" smtClean="0">
                <a:solidFill>
                  <a:schemeClr val="accent2">
                    <a:lumMod val="75000"/>
                  </a:schemeClr>
                </a:solidFill>
              </a:rPr>
              <a:t>Denial-of-service resistance</a:t>
            </a:r>
            <a:r>
              <a:rPr lang="en-GB" dirty="0" smtClean="0"/>
              <a:t>:</a:t>
            </a:r>
          </a:p>
          <a:p>
            <a:pPr lvl="1"/>
            <a:r>
              <a:rPr lang="en-GB" dirty="0" smtClean="0"/>
              <a:t>The protocol cannot be used to exhaust memory or CPU of the participants</a:t>
            </a:r>
          </a:p>
          <a:p>
            <a:pPr lvl="1"/>
            <a:r>
              <a:rPr lang="en-GB" dirty="0" smtClean="0"/>
              <a:t>It is not easy to spoof packets that prevent others from completing a key exchange</a:t>
            </a:r>
          </a:p>
          <a:p>
            <a:pPr lvl="1"/>
            <a:r>
              <a:rPr lang="en-GB" dirty="0"/>
              <a:t>The protocol cannot be used to flood third parties with data</a:t>
            </a:r>
          </a:p>
          <a:p>
            <a:pPr marL="585216" lvl="1" indent="0">
              <a:buNone/>
            </a:pPr>
            <a:endParaRPr lang="en-GB" dirty="0" smtClean="0"/>
          </a:p>
        </p:txBody>
      </p:sp>
    </p:spTree>
    <p:extLst>
      <p:ext uri="{BB962C8B-B14F-4D97-AF65-F5344CB8AC3E}">
        <p14:creationId xmlns:p14="http://schemas.microsoft.com/office/powerpoint/2010/main" val="292054484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13</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Protocol engineering</a:t>
            </a:r>
            <a:endParaRPr lang="en-US" dirty="0"/>
          </a:p>
        </p:txBody>
      </p:sp>
      <p:sp>
        <p:nvSpPr>
          <p:cNvPr id="4" name="Content Placeholder 3"/>
          <p:cNvSpPr>
            <a:spLocks noGrp="1"/>
          </p:cNvSpPr>
          <p:nvPr>
            <p:ph sz="quarter" idx="13"/>
          </p:nvPr>
        </p:nvSpPr>
        <p:spPr/>
        <p:txBody>
          <a:bodyPr>
            <a:normAutofit fontScale="85000" lnSpcReduction="20000"/>
          </a:bodyPr>
          <a:lstStyle/>
          <a:p>
            <a:r>
              <a:rPr lang="en-GB" dirty="0" smtClean="0"/>
              <a:t>Network is a distributed system with many participants</a:t>
            </a:r>
          </a:p>
          <a:p>
            <a:r>
              <a:rPr lang="en-GB" dirty="0" smtClean="0"/>
              <a:t>Computer networking is about </a:t>
            </a:r>
            <a:r>
              <a:rPr lang="en-GB" dirty="0" smtClean="0">
                <a:solidFill>
                  <a:schemeClr val="accent1">
                    <a:lumMod val="75000"/>
                  </a:schemeClr>
                </a:solidFill>
              </a:rPr>
              <a:t>protocols</a:t>
            </a:r>
          </a:p>
          <a:p>
            <a:pPr lvl="1"/>
            <a:r>
              <a:rPr lang="en-GB" dirty="0" smtClean="0"/>
              <a:t>Protocol = distributed algorithm</a:t>
            </a:r>
          </a:p>
          <a:p>
            <a:pPr lvl="1"/>
            <a:r>
              <a:rPr lang="en-GB" dirty="0" smtClean="0"/>
              <a:t>Algorithm = stepwise instructions to achieve something</a:t>
            </a:r>
          </a:p>
          <a:p>
            <a:r>
              <a:rPr lang="en-GB" dirty="0" smtClean="0"/>
              <a:t>Security is just one requirement for network protocols</a:t>
            </a:r>
          </a:p>
          <a:p>
            <a:pPr lvl="1"/>
            <a:r>
              <a:rPr lang="en-GB" dirty="0" smtClean="0">
                <a:solidFill>
                  <a:schemeClr val="accent1">
                    <a:lumMod val="75000"/>
                  </a:schemeClr>
                </a:solidFill>
              </a:rPr>
              <a:t>Cost, complexity, performance, deployability, time to market etc. may override some security properties</a:t>
            </a:r>
          </a:p>
          <a:p>
            <a:r>
              <a:rPr lang="en-GB" dirty="0" smtClean="0"/>
              <a:t>Like the design of cryptographic algorithms, security engineering requires experienced experts and peer scrutiny</a:t>
            </a:r>
          </a:p>
          <a:p>
            <a:pPr lvl="1"/>
            <a:r>
              <a:rPr lang="en-GB" dirty="0" smtClean="0">
                <a:solidFill>
                  <a:schemeClr val="accent1">
                    <a:lumMod val="75000"/>
                  </a:schemeClr>
                </a:solidFill>
              </a:rPr>
              <a:t>Reuse well-understood solutions such as TLS; avoid designing your own protocols</a:t>
            </a:r>
          </a:p>
          <a:p>
            <a:r>
              <a:rPr lang="en-GB" dirty="0" smtClean="0">
                <a:solidFill>
                  <a:schemeClr val="accent2">
                    <a:lumMod val="75000"/>
                  </a:schemeClr>
                </a:solidFill>
              </a:rPr>
              <a:t>The most difficult part is understanding the problem</a:t>
            </a:r>
          </a:p>
          <a:p>
            <a:pPr lvl="1"/>
            <a:r>
              <a:rPr lang="en-GB" dirty="0" smtClean="0">
                <a:solidFill>
                  <a:schemeClr val="accent2">
                    <a:lumMod val="75000"/>
                  </a:schemeClr>
                </a:solidFill>
              </a:rPr>
              <a:t>Must understand both security and the application domain </a:t>
            </a:r>
          </a:p>
          <a:p>
            <a:pPr lvl="1"/>
            <a:r>
              <a:rPr lang="en-GB" dirty="0" smtClean="0"/>
              <a:t>When the problem is understood, potential solutions often become obvious</a:t>
            </a:r>
          </a:p>
        </p:txBody>
      </p:sp>
    </p:spTree>
    <p:extLst>
      <p:ext uri="{BB962C8B-B14F-4D97-AF65-F5344CB8AC3E}">
        <p14:creationId xmlns:p14="http://schemas.microsoft.com/office/powerpoint/2010/main" val="17296873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TLS/SSL</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9E29E33-B620-47F9-BB04-8846C2A5AFCC}" type="slidenum">
              <a:rPr kumimoji="0" lang="en-US" smtClean="0"/>
              <a:pPr/>
              <a:t>15</a:t>
            </a:fld>
            <a:endParaRPr kumimoji="0" lang="en-US" dirty="0">
              <a:solidFill>
                <a:schemeClr val="tx1">
                  <a:shade val="50000"/>
                </a:schemeClr>
              </a:solidFill>
            </a:endParaRPr>
          </a:p>
        </p:txBody>
      </p:sp>
      <p:sp>
        <p:nvSpPr>
          <p:cNvPr id="7" name="Title 6"/>
          <p:cNvSpPr>
            <a:spLocks noGrp="1"/>
          </p:cNvSpPr>
          <p:nvPr>
            <p:ph type="title"/>
          </p:nvPr>
        </p:nvSpPr>
        <p:spPr/>
        <p:txBody>
          <a:bodyPr/>
          <a:lstStyle/>
          <a:p>
            <a:r>
              <a:rPr lang="en-GB" dirty="0" smtClean="0"/>
              <a:t>TLS/SSL</a:t>
            </a:r>
            <a:endParaRPr lang="en-US" dirty="0"/>
          </a:p>
        </p:txBody>
      </p:sp>
      <p:sp>
        <p:nvSpPr>
          <p:cNvPr id="8" name="Content Placeholder 7"/>
          <p:cNvSpPr>
            <a:spLocks noGrp="1"/>
          </p:cNvSpPr>
          <p:nvPr>
            <p:ph sz="quarter" idx="13"/>
          </p:nvPr>
        </p:nvSpPr>
        <p:spPr/>
        <p:txBody>
          <a:bodyPr>
            <a:normAutofit fontScale="92500" lnSpcReduction="20000"/>
          </a:bodyPr>
          <a:lstStyle/>
          <a:p>
            <a:r>
              <a:rPr lang="en-US" dirty="0" smtClean="0"/>
              <a:t>Originally </a:t>
            </a:r>
            <a:r>
              <a:rPr lang="en-US" dirty="0" smtClean="0">
                <a:solidFill>
                  <a:schemeClr val="accent1">
                    <a:lumMod val="75000"/>
                  </a:schemeClr>
                </a:solidFill>
              </a:rPr>
              <a:t>Secure Sockets Layer (SSLv3) </a:t>
            </a:r>
            <a:r>
              <a:rPr lang="en-US" dirty="0" smtClean="0"/>
              <a:t>by Netscape in 1995</a:t>
            </a:r>
          </a:p>
          <a:p>
            <a:r>
              <a:rPr lang="en-US" dirty="0" smtClean="0"/>
              <a:t>Originally created to facilitate web commerce: </a:t>
            </a:r>
          </a:p>
          <a:p>
            <a:pPr lvl="1"/>
            <a:r>
              <a:rPr lang="en-US" dirty="0"/>
              <a:t>Encrypting credit card numbers and passwords on the web</a:t>
            </a:r>
          </a:p>
          <a:p>
            <a:pPr lvl="1"/>
            <a:r>
              <a:rPr lang="en-US" dirty="0" smtClean="0"/>
              <a:t>Fast adoption because built into web browsers</a:t>
            </a:r>
          </a:p>
          <a:p>
            <a:r>
              <a:rPr lang="fi-FI" dirty="0" smtClean="0"/>
              <a:t>A </a:t>
            </a:r>
            <a:r>
              <a:rPr lang="fi-FI" dirty="0" err="1" smtClean="0"/>
              <a:t>historical</a:t>
            </a:r>
            <a:r>
              <a:rPr lang="fi-FI" dirty="0" smtClean="0"/>
              <a:t> </a:t>
            </a:r>
            <a:r>
              <a:rPr lang="fi-FI" dirty="0" err="1" smtClean="0"/>
              <a:t>note</a:t>
            </a:r>
            <a:r>
              <a:rPr lang="fi-FI" dirty="0" smtClean="0"/>
              <a:t>:</a:t>
            </a:r>
            <a:endParaRPr lang="en-US" dirty="0" smtClean="0"/>
          </a:p>
          <a:p>
            <a:pPr lvl="1"/>
            <a:r>
              <a:rPr lang="en-US" dirty="0" smtClean="0"/>
              <a:t>First, there was resistance against SSL, especially in the IETF.</a:t>
            </a:r>
            <a:r>
              <a:rPr lang="en-US" dirty="0"/>
              <a:t> </a:t>
            </a:r>
            <a:r>
              <a:rPr lang="en-US" dirty="0" smtClean="0"/>
              <a:t>It was believed that IPsec would eventually replace SSL. SSL was considered bad because it lowered the motivation to adopt </a:t>
            </a:r>
            <a:r>
              <a:rPr lang="en-US" dirty="0" smtClean="0"/>
              <a:t>IPsec</a:t>
            </a:r>
            <a:endParaRPr lang="en-US" dirty="0"/>
          </a:p>
          <a:p>
            <a:pPr lvl="1"/>
            <a:r>
              <a:rPr lang="en-US" dirty="0" smtClean="0"/>
              <a:t>Now SSL/TLS is the dominant encryption standard </a:t>
            </a:r>
            <a:endParaRPr lang="en-US" sz="3200" dirty="0" smtClean="0"/>
          </a:p>
          <a:p>
            <a:r>
              <a:rPr lang="en-US" dirty="0" smtClean="0"/>
              <a:t>Standardized as </a:t>
            </a:r>
            <a:r>
              <a:rPr lang="en-US" dirty="0" smtClean="0">
                <a:solidFill>
                  <a:schemeClr val="accent1">
                    <a:lumMod val="75000"/>
                  </a:schemeClr>
                </a:solidFill>
              </a:rPr>
              <a:t>Transport-Layer Security (TLS)</a:t>
            </a:r>
            <a:r>
              <a:rPr lang="en-US" dirty="0" smtClean="0"/>
              <a:t> by IETF [RFC 5246]</a:t>
            </a:r>
          </a:p>
          <a:p>
            <a:pPr lvl="1"/>
            <a:r>
              <a:rPr lang="en-GB" dirty="0" smtClean="0"/>
              <a:t>Minimal changes to SSLv3 implementations but not interoperable with it</a:t>
            </a:r>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85EDAE-2015-4E62-9291-486235467B3A}" type="slidenum">
              <a:rPr lang="en-US"/>
              <a:pPr/>
              <a:t>16</a:t>
            </a:fld>
            <a:endParaRPr lang="en-US"/>
          </a:p>
        </p:txBody>
      </p:sp>
      <p:sp>
        <p:nvSpPr>
          <p:cNvPr id="771074" name="Rectangle 2"/>
          <p:cNvSpPr>
            <a:spLocks noGrp="1" noChangeArrowheads="1"/>
          </p:cNvSpPr>
          <p:nvPr>
            <p:ph type="title"/>
          </p:nvPr>
        </p:nvSpPr>
        <p:spPr/>
        <p:txBody>
          <a:bodyPr/>
          <a:lstStyle/>
          <a:p>
            <a:r>
              <a:rPr lang="en-GB" dirty="0" smtClean="0"/>
              <a:t>TLS/SSL architecture (1)</a:t>
            </a:r>
            <a:endParaRPr lang="en-GB" dirty="0"/>
          </a:p>
        </p:txBody>
      </p:sp>
      <p:sp>
        <p:nvSpPr>
          <p:cNvPr id="771075" name="Rectangle 3"/>
          <p:cNvSpPr>
            <a:spLocks noGrp="1" noChangeArrowheads="1"/>
          </p:cNvSpPr>
          <p:nvPr>
            <p:ph type="body" idx="4294967295"/>
          </p:nvPr>
        </p:nvSpPr>
        <p:spPr>
          <a:xfrm>
            <a:off x="685800" y="1125538"/>
            <a:ext cx="7772400" cy="5183187"/>
          </a:xfrm>
          <a:prstGeom prst="rect">
            <a:avLst/>
          </a:prstGeom>
        </p:spPr>
        <p:txBody>
          <a:bodyPr>
            <a:normAutofit/>
          </a:bodyPr>
          <a:lstStyle/>
          <a:p>
            <a:r>
              <a:rPr lang="en-US" sz="2400" dirty="0"/>
              <a:t>Encryption and authentication layer added to the protocol stack </a:t>
            </a:r>
            <a:r>
              <a:rPr lang="en-US" sz="2400" dirty="0">
                <a:solidFill>
                  <a:srgbClr val="009900"/>
                </a:solidFill>
              </a:rPr>
              <a:t>between TCP and </a:t>
            </a:r>
            <a:r>
              <a:rPr lang="en-US" sz="2400" dirty="0" smtClean="0">
                <a:solidFill>
                  <a:srgbClr val="009900"/>
                </a:solidFill>
              </a:rPr>
              <a:t>applications</a:t>
            </a:r>
            <a:endParaRPr lang="en-US" sz="2400" dirty="0"/>
          </a:p>
          <a:p>
            <a:r>
              <a:rPr lang="en-US" sz="2400" dirty="0">
                <a:solidFill>
                  <a:srgbClr val="009900"/>
                </a:solidFill>
              </a:rPr>
              <a:t>End-to-end security between client and server</a:t>
            </a:r>
            <a:r>
              <a:rPr lang="en-US" sz="2400" dirty="0"/>
              <a:t>, </a:t>
            </a:r>
            <a:r>
              <a:rPr lang="en-US" sz="2400" dirty="0">
                <a:solidFill>
                  <a:srgbClr val="009900"/>
                </a:solidFill>
              </a:rPr>
              <a:t/>
            </a:r>
            <a:br>
              <a:rPr lang="en-US" sz="2400" dirty="0">
                <a:solidFill>
                  <a:srgbClr val="009900"/>
                </a:solidFill>
              </a:rPr>
            </a:br>
            <a:r>
              <a:rPr lang="en-US" sz="2400" dirty="0"/>
              <a:t>usually web browser and </a:t>
            </a:r>
            <a:r>
              <a:rPr lang="en-US" sz="2400" dirty="0" smtClean="0"/>
              <a:t>web server</a:t>
            </a:r>
            <a:endParaRPr lang="en-US" sz="2400" dirty="0"/>
          </a:p>
          <a:p>
            <a:endParaRPr lang="en-US" sz="2400" dirty="0"/>
          </a:p>
        </p:txBody>
      </p:sp>
      <p:graphicFrame>
        <p:nvGraphicFramePr>
          <p:cNvPr id="14341" name="Object 5"/>
          <p:cNvGraphicFramePr>
            <a:graphicFrameLocks noChangeAspect="1"/>
          </p:cNvGraphicFramePr>
          <p:nvPr/>
        </p:nvGraphicFramePr>
        <p:xfrm>
          <a:off x="1214414" y="3786190"/>
          <a:ext cx="6523038" cy="2095500"/>
        </p:xfrm>
        <a:graphic>
          <a:graphicData uri="http://schemas.openxmlformats.org/presentationml/2006/ole">
            <mc:AlternateContent xmlns:mc="http://schemas.openxmlformats.org/markup-compatibility/2006">
              <mc:Choice xmlns:v="urn:schemas-microsoft-com:vml" Requires="v">
                <p:oleObj spid="_x0000_s14911" name="Visio" r:id="rId4" imgW="6523560" imgH="2095560" progId="Visio.Drawing.11">
                  <p:link updateAutomatic="1"/>
                </p:oleObj>
              </mc:Choice>
              <mc:Fallback>
                <p:oleObj name="Visio" r:id="rId4" imgW="6523560" imgH="2095560" progId="Visio.Drawing.11">
                  <p:link updateAutomatic="1"/>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414" y="3786190"/>
                        <a:ext cx="6523038"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9" name="Object 3"/>
          <p:cNvGraphicFramePr>
            <a:graphicFrameLocks noChangeAspect="1"/>
          </p:cNvGraphicFramePr>
          <p:nvPr>
            <p:extLst>
              <p:ext uri="{D42A27DB-BD31-4B8C-83A1-F6EECF244321}">
                <p14:modId xmlns:p14="http://schemas.microsoft.com/office/powerpoint/2010/main" val="3427085306"/>
              </p:ext>
            </p:extLst>
          </p:nvPr>
        </p:nvGraphicFramePr>
        <p:xfrm>
          <a:off x="1214415" y="3429000"/>
          <a:ext cx="6523037" cy="2455862"/>
        </p:xfrm>
        <a:graphic>
          <a:graphicData uri="http://schemas.openxmlformats.org/presentationml/2006/ole">
            <mc:AlternateContent xmlns:mc="http://schemas.openxmlformats.org/markup-compatibility/2006">
              <mc:Choice xmlns:v="urn:schemas-microsoft-com:vml" Requires="v">
                <p:oleObj spid="_x0000_s14912" name="Visio" r:id="rId6" imgW="6523560" imgH="2455560" progId="Visio.Drawing.11">
                  <p:link updateAutomatic="1"/>
                </p:oleObj>
              </mc:Choice>
              <mc:Fallback>
                <p:oleObj name="Visio" r:id="rId6" imgW="6523560" imgH="2455560" progId="Visio.Drawing.11">
                  <p:link updateAutomatic="1"/>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4415" y="3429000"/>
                        <a:ext cx="6523037" cy="245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4341"/>
                                        </p:tgtEl>
                                      </p:cBhvr>
                                    </p:animEffect>
                                    <p:set>
                                      <p:cBhvr>
                                        <p:cTn id="7" dur="1" fill="hold">
                                          <p:stCondLst>
                                            <p:cond delay="1999"/>
                                          </p:stCondLst>
                                        </p:cTn>
                                        <p:tgtEl>
                                          <p:spTgt spid="14341"/>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17</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TLS/SSL architecture (2)</a:t>
            </a:r>
            <a:endParaRPr lang="en-US" dirty="0"/>
          </a:p>
        </p:txBody>
      </p:sp>
      <p:sp>
        <p:nvSpPr>
          <p:cNvPr id="6" name="Content Placeholder 5"/>
          <p:cNvSpPr>
            <a:spLocks noGrp="1"/>
          </p:cNvSpPr>
          <p:nvPr>
            <p:ph sz="quarter" idx="13"/>
          </p:nvPr>
        </p:nvSpPr>
        <p:spPr>
          <a:xfrm>
            <a:off x="428596" y="1071546"/>
            <a:ext cx="8286750" cy="1061310"/>
          </a:xfrm>
        </p:spPr>
        <p:txBody>
          <a:bodyPr>
            <a:noAutofit/>
          </a:bodyPr>
          <a:lstStyle/>
          <a:p>
            <a:r>
              <a:rPr lang="en-GB" sz="2400" dirty="0" smtClean="0">
                <a:solidFill>
                  <a:schemeClr val="accent1">
                    <a:lumMod val="75000"/>
                  </a:schemeClr>
                </a:solidFill>
              </a:rPr>
              <a:t>TLS Handshake Protocol</a:t>
            </a:r>
            <a:r>
              <a:rPr lang="en-GB" sz="2400" dirty="0" smtClean="0"/>
              <a:t> — authenticated key exchange</a:t>
            </a:r>
          </a:p>
          <a:p>
            <a:r>
              <a:rPr lang="en-GB" sz="2400" dirty="0" smtClean="0">
                <a:solidFill>
                  <a:schemeClr val="accent1">
                    <a:lumMod val="75000"/>
                  </a:schemeClr>
                </a:solidFill>
              </a:rPr>
              <a:t>TLS Record Protocol</a:t>
            </a:r>
            <a:r>
              <a:rPr lang="en-GB" sz="2400" dirty="0" smtClean="0"/>
              <a:t> — block data delivery</a:t>
            </a:r>
          </a:p>
          <a:p>
            <a:endParaRPr lang="en-GB" sz="2400" dirty="0" smtClean="0"/>
          </a:p>
          <a:p>
            <a:endParaRPr lang="en-US" sz="2400" dirty="0"/>
          </a:p>
        </p:txBody>
      </p:sp>
      <p:graphicFrame>
        <p:nvGraphicFramePr>
          <p:cNvPr id="31748" name="Object 4"/>
          <p:cNvGraphicFramePr>
            <a:graphicFrameLocks noChangeAspect="1"/>
          </p:cNvGraphicFramePr>
          <p:nvPr/>
        </p:nvGraphicFramePr>
        <p:xfrm>
          <a:off x="2786050" y="2132856"/>
          <a:ext cx="3500462" cy="2423791"/>
        </p:xfrm>
        <a:graphic>
          <a:graphicData uri="http://schemas.openxmlformats.org/presentationml/2006/ole">
            <mc:AlternateContent xmlns:mc="http://schemas.openxmlformats.org/markup-compatibility/2006">
              <mc:Choice xmlns:v="urn:schemas-microsoft-com:vml" Requires="v">
                <p:oleObj spid="_x0000_s32035" name="Visio" r:id="rId3" imgW="2923560" imgH="2023560" progId="Visio.Drawing.11">
                  <p:link updateAutomatic="1"/>
                </p:oleObj>
              </mc:Choice>
              <mc:Fallback>
                <p:oleObj name="Visio" r:id="rId3" imgW="2923560" imgH="2023560" progId="Visio.Drawing.11">
                  <p:link updateAutomatic="1"/>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50" y="2132856"/>
                        <a:ext cx="3500462" cy="2423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Content Placeholder 5"/>
          <p:cNvSpPr txBox="1">
            <a:spLocks/>
          </p:cNvSpPr>
          <p:nvPr/>
        </p:nvSpPr>
        <p:spPr>
          <a:xfrm>
            <a:off x="428596" y="4797152"/>
            <a:ext cx="8286750" cy="1917996"/>
          </a:xfrm>
          <a:prstGeom prst="rect">
            <a:avLst/>
          </a:prstGeom>
          <a:effectLst/>
        </p:spPr>
        <p:txBody>
          <a:bodyPr vert="horz">
            <a:normAutofit lnSpcReduction="10000"/>
          </a:bodyPr>
          <a:lstStyle/>
          <a:p>
            <a:pPr marL="548640" marR="0" lvl="0" indent="-411480" algn="l" defTabSz="914400" rtl="0" eaLnBrk="1" fontAlgn="auto" latinLnBrk="0" hangingPunct="1">
              <a:lnSpc>
                <a:spcPct val="100000"/>
              </a:lnSpc>
              <a:spcBef>
                <a:spcPct val="20000"/>
              </a:spcBef>
              <a:spcAft>
                <a:spcPts val="0"/>
              </a:spcAft>
              <a:buClrTx/>
              <a:buSzPct val="80000"/>
              <a:buFontTx/>
              <a:buBlip>
                <a:blip r:embed="rId5"/>
              </a:buBlip>
              <a:tabLst/>
              <a:defRPr/>
            </a:pPr>
            <a:r>
              <a:rPr kumimoji="0" lang="en-GB" sz="2400" b="0" i="0" u="none" strike="noStrike" kern="1200" cap="none" spc="0" normalizeH="0" baseline="0" noProof="0" dirty="0" smtClean="0">
                <a:ln>
                  <a:noFill/>
                </a:ln>
                <a:solidFill>
                  <a:schemeClr val="bg1"/>
                </a:solidFill>
                <a:effectLst/>
                <a:uLnTx/>
                <a:uFillTx/>
                <a:latin typeface="+mn-lt"/>
                <a:ea typeface="+mn-ea"/>
                <a:cs typeface="+mn-cs"/>
              </a:rPr>
              <a:t>General architecture of</a:t>
            </a:r>
            <a:r>
              <a:rPr lang="en-GB" sz="2400" dirty="0" smtClean="0">
                <a:solidFill>
                  <a:schemeClr val="bg1"/>
                </a:solidFill>
                <a:latin typeface="+mn-lt"/>
              </a:rPr>
              <a:t> security protocols:</a:t>
            </a:r>
            <a:br>
              <a:rPr lang="en-GB" sz="2400" dirty="0" smtClean="0">
                <a:solidFill>
                  <a:schemeClr val="bg1"/>
                </a:solidFill>
                <a:latin typeface="+mn-lt"/>
              </a:rPr>
            </a:br>
            <a:r>
              <a:rPr lang="en-GB" sz="2400" dirty="0" smtClean="0">
                <a:solidFill>
                  <a:schemeClr val="accent2">
                    <a:lumMod val="75000"/>
                  </a:schemeClr>
                </a:solidFill>
                <a:latin typeface="+mn-lt"/>
              </a:rPr>
              <a:t>authenticated key exchange + session protocol</a:t>
            </a:r>
          </a:p>
          <a:p>
            <a:pPr marL="548640" lvl="0" indent="-411480" fontAlgn="auto">
              <a:spcBef>
                <a:spcPct val="20000"/>
              </a:spcBef>
              <a:spcAft>
                <a:spcPts val="0"/>
              </a:spcAft>
              <a:buSzPct val="80000"/>
              <a:buBlip>
                <a:blip r:embed="rId5"/>
              </a:buBlip>
            </a:pPr>
            <a:r>
              <a:rPr lang="en-GB" sz="2400" dirty="0" smtClean="0">
                <a:solidFill>
                  <a:prstClr val="black"/>
                </a:solidFill>
                <a:latin typeface="Calibri"/>
              </a:rPr>
              <a:t>TSL specifies separate minor “protocols”:</a:t>
            </a:r>
          </a:p>
          <a:p>
            <a:pPr marL="868680" lvl="1" indent="-283464" fontAlgn="auto">
              <a:spcBef>
                <a:spcPct val="20000"/>
              </a:spcBef>
              <a:spcAft>
                <a:spcPts val="0"/>
              </a:spcAft>
              <a:buSzPct val="60000"/>
              <a:buBlip>
                <a:blip r:embed="rId5"/>
              </a:buBlip>
            </a:pPr>
            <a:r>
              <a:rPr lang="en-GB" sz="2000" dirty="0" smtClean="0">
                <a:solidFill>
                  <a:prstClr val="black"/>
                </a:solidFill>
                <a:latin typeface="Calibri"/>
              </a:rPr>
              <a:t>Alert — error messages</a:t>
            </a:r>
          </a:p>
          <a:p>
            <a:pPr marL="868680" lvl="1" indent="-283464" fontAlgn="auto">
              <a:spcBef>
                <a:spcPct val="20000"/>
              </a:spcBef>
              <a:spcAft>
                <a:spcPts val="0"/>
              </a:spcAft>
              <a:buSzPct val="60000"/>
              <a:buBlip>
                <a:blip r:embed="rId5"/>
              </a:buBlip>
            </a:pPr>
            <a:r>
              <a:rPr lang="en-GB" sz="2000" dirty="0" smtClean="0">
                <a:solidFill>
                  <a:prstClr val="black"/>
                </a:solidFill>
                <a:latin typeface="Calibri"/>
              </a:rPr>
              <a:t>Change Cipher Spec — turn on encryption or update keys</a:t>
            </a:r>
          </a:p>
          <a:p>
            <a:pPr marL="548640" marR="0" lvl="0" indent="-411480" algn="l" defTabSz="914400" rtl="0" eaLnBrk="1" fontAlgn="auto" latinLnBrk="0" hangingPunct="1">
              <a:lnSpc>
                <a:spcPct val="100000"/>
              </a:lnSpc>
              <a:spcBef>
                <a:spcPct val="20000"/>
              </a:spcBef>
              <a:spcAft>
                <a:spcPts val="0"/>
              </a:spcAft>
              <a:buClrTx/>
              <a:buSzPct val="80000"/>
              <a:buFontTx/>
              <a:buBlip>
                <a:blip r:embed="rId5"/>
              </a:buBlip>
              <a:tabLst/>
              <a:defRPr/>
            </a:pPr>
            <a:endParaRPr kumimoji="0" lang="en-GB" sz="2000" b="0" i="0" u="none" strike="noStrike" kern="1200" cap="none" spc="0" normalizeH="0" baseline="0" noProof="0" dirty="0" smtClean="0">
              <a:ln>
                <a:noFill/>
              </a:ln>
              <a:solidFill>
                <a:schemeClr val="accent2">
                  <a:lumMod val="75000"/>
                </a:schemeClr>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Tx/>
              <a:buSzPct val="80000"/>
              <a:buFontTx/>
              <a:buBlip>
                <a:blip r:embed="rId5"/>
              </a:buBlip>
              <a:tabLst/>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Tx/>
              <a:buSzPct val="80000"/>
              <a:buFontTx/>
              <a:buBlip>
                <a:blip r:embed="rId5"/>
              </a:buBlip>
              <a:tabLst/>
              <a:defRPr/>
            </a:pP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Cryptography in TLS</a:t>
            </a:r>
            <a:endParaRPr lang="en-US" dirty="0"/>
          </a:p>
        </p:txBody>
      </p:sp>
      <p:sp>
        <p:nvSpPr>
          <p:cNvPr id="5" name="Content Placeholder 4"/>
          <p:cNvSpPr>
            <a:spLocks noGrp="1"/>
          </p:cNvSpPr>
          <p:nvPr>
            <p:ph sz="quarter" idx="13"/>
          </p:nvPr>
        </p:nvSpPr>
        <p:spPr/>
        <p:txBody>
          <a:bodyPr>
            <a:normAutofit fontScale="70000" lnSpcReduction="20000"/>
          </a:bodyPr>
          <a:lstStyle/>
          <a:p>
            <a:r>
              <a:rPr lang="en-GB" dirty="0" smtClean="0"/>
              <a:t>Key-exchange mechanisms and algorithms organized in </a:t>
            </a:r>
            <a:r>
              <a:rPr lang="en-GB" dirty="0" smtClean="0">
                <a:solidFill>
                  <a:schemeClr val="accent2">
                    <a:lumMod val="75000"/>
                  </a:schemeClr>
                </a:solidFill>
              </a:rPr>
              <a:t>cipher  suites</a:t>
            </a:r>
          </a:p>
          <a:p>
            <a:pPr lvl="1"/>
            <a:r>
              <a:rPr lang="en-GB" dirty="0" smtClean="0"/>
              <a:t>Negotiated in the beginning of the handshake</a:t>
            </a:r>
          </a:p>
          <a:p>
            <a:r>
              <a:rPr lang="en-GB" dirty="0" smtClean="0"/>
              <a:t>Example: TLS_</a:t>
            </a:r>
            <a:r>
              <a:rPr lang="en-GB" dirty="0" smtClean="0">
                <a:solidFill>
                  <a:schemeClr val="accent1">
                    <a:lumMod val="75000"/>
                  </a:schemeClr>
                </a:solidFill>
              </a:rPr>
              <a:t>RSA</a:t>
            </a:r>
            <a:r>
              <a:rPr lang="en-GB" dirty="0" smtClean="0"/>
              <a:t>_WITH_</a:t>
            </a:r>
            <a:r>
              <a:rPr lang="en-GB" dirty="0" smtClean="0">
                <a:solidFill>
                  <a:schemeClr val="accent4">
                    <a:lumMod val="75000"/>
                  </a:schemeClr>
                </a:solidFill>
              </a:rPr>
              <a:t>3DES_EDE_CBC</a:t>
            </a:r>
            <a:r>
              <a:rPr lang="en-GB" dirty="0" smtClean="0"/>
              <a:t>_</a:t>
            </a:r>
            <a:r>
              <a:rPr lang="en-GB" dirty="0" smtClean="0">
                <a:solidFill>
                  <a:schemeClr val="accent3">
                    <a:lumMod val="75000"/>
                  </a:schemeClr>
                </a:solidFill>
              </a:rPr>
              <a:t>SHA</a:t>
            </a:r>
          </a:p>
          <a:p>
            <a:pPr lvl="1"/>
            <a:r>
              <a:rPr lang="en-GB" dirty="0" smtClean="0">
                <a:solidFill>
                  <a:schemeClr val="accent1">
                    <a:lumMod val="75000"/>
                  </a:schemeClr>
                </a:solidFill>
              </a:rPr>
              <a:t>RSA</a:t>
            </a:r>
            <a:r>
              <a:rPr lang="en-GB" dirty="0" smtClean="0"/>
              <a:t> = handshake: RSA-based key exchange</a:t>
            </a:r>
          </a:p>
          <a:p>
            <a:pPr lvl="1"/>
            <a:r>
              <a:rPr lang="en-GB" dirty="0" smtClean="0"/>
              <a:t>Key-exchange uses its own MAC composed of SHA-1 and MD5 </a:t>
            </a:r>
          </a:p>
          <a:p>
            <a:pPr lvl="1"/>
            <a:r>
              <a:rPr lang="en-GB" dirty="0" smtClean="0">
                <a:solidFill>
                  <a:schemeClr val="accent4">
                    <a:lumMod val="75000"/>
                  </a:schemeClr>
                </a:solidFill>
              </a:rPr>
              <a:t>3DES_EDE_CBC</a:t>
            </a:r>
            <a:r>
              <a:rPr lang="en-GB" dirty="0" smtClean="0"/>
              <a:t> = data encryption with 3DES block cipher in EDE  and CBC mode</a:t>
            </a:r>
          </a:p>
          <a:p>
            <a:pPr lvl="1"/>
            <a:r>
              <a:rPr lang="en-GB" dirty="0" smtClean="0">
                <a:solidFill>
                  <a:schemeClr val="accent3">
                    <a:lumMod val="75000"/>
                  </a:schemeClr>
                </a:solidFill>
              </a:rPr>
              <a:t>SHA</a:t>
            </a:r>
            <a:r>
              <a:rPr lang="en-GB" dirty="0" smtClean="0"/>
              <a:t> = data authentication with HMAC-SHA-1</a:t>
            </a:r>
          </a:p>
          <a:p>
            <a:r>
              <a:rPr lang="en-GB" dirty="0" smtClean="0"/>
              <a:t>TLS </a:t>
            </a:r>
            <a:r>
              <a:rPr lang="en-GB" dirty="0" smtClean="0">
                <a:solidFill>
                  <a:schemeClr val="accent2">
                    <a:lumMod val="75000"/>
                  </a:schemeClr>
                </a:solidFill>
              </a:rPr>
              <a:t>mandatory cipher suites</a:t>
            </a:r>
            <a:r>
              <a:rPr lang="en-GB" dirty="0" smtClean="0"/>
              <a:t>:</a:t>
            </a:r>
            <a:br>
              <a:rPr lang="en-GB" dirty="0" smtClean="0"/>
            </a:br>
            <a:r>
              <a:rPr lang="en-GB" dirty="0" smtClean="0"/>
              <a:t>TLS_</a:t>
            </a:r>
            <a:r>
              <a:rPr lang="en-GB" dirty="0" smtClean="0">
                <a:solidFill>
                  <a:schemeClr val="accent1">
                    <a:lumMod val="75000"/>
                  </a:schemeClr>
                </a:solidFill>
              </a:rPr>
              <a:t>DHE_DSS</a:t>
            </a:r>
            <a:r>
              <a:rPr lang="en-GB" dirty="0" smtClean="0"/>
              <a:t>_WITH_3DES_EDE_CBC_SHA (TLS 1.0)</a:t>
            </a:r>
          </a:p>
          <a:p>
            <a:pPr lvl="1"/>
            <a:r>
              <a:rPr lang="en-GB" dirty="0" smtClean="0">
                <a:solidFill>
                  <a:schemeClr val="accent1">
                    <a:lumMod val="75000"/>
                  </a:schemeClr>
                </a:solidFill>
              </a:rPr>
              <a:t>DHE_DSS</a:t>
            </a:r>
            <a:r>
              <a:rPr lang="en-GB" dirty="0" smtClean="0"/>
              <a:t> = handshake: ephemeral Diffie-Hellman key exchange authenticated with DSS</a:t>
            </a:r>
            <a:r>
              <a:rPr lang="en-GB" dirty="0" smtClean="0">
                <a:hlinkClick r:id="rId2"/>
              </a:rPr>
              <a:t>*</a:t>
            </a:r>
            <a:r>
              <a:rPr lang="en-GB" dirty="0" smtClean="0"/>
              <a:t> signatures </a:t>
            </a:r>
          </a:p>
          <a:p>
            <a:pPr>
              <a:buNone/>
            </a:pPr>
            <a:r>
              <a:rPr lang="en-US" dirty="0" smtClean="0"/>
              <a:t>	TLS_</a:t>
            </a:r>
            <a:r>
              <a:rPr lang="en-US" dirty="0" smtClean="0">
                <a:solidFill>
                  <a:schemeClr val="accent1">
                    <a:lumMod val="75000"/>
                  </a:schemeClr>
                </a:solidFill>
              </a:rPr>
              <a:t>RSA</a:t>
            </a:r>
            <a:r>
              <a:rPr lang="en-US" dirty="0" smtClean="0"/>
              <a:t>_WITH_3DES_EDE_CBC_SHA (TLS 1.1)</a:t>
            </a:r>
          </a:p>
          <a:p>
            <a:pPr>
              <a:buNone/>
            </a:pPr>
            <a:r>
              <a:rPr lang="en-US" dirty="0" smtClean="0"/>
              <a:t>	TLS_RSA_WITH_</a:t>
            </a:r>
            <a:r>
              <a:rPr lang="en-US" dirty="0" smtClean="0">
                <a:solidFill>
                  <a:schemeClr val="accent1">
                    <a:lumMod val="75000"/>
                  </a:schemeClr>
                </a:solidFill>
              </a:rPr>
              <a:t>AES</a:t>
            </a:r>
            <a:r>
              <a:rPr lang="en-US" dirty="0" smtClean="0"/>
              <a:t>_128_CBC_SHA (TLS 1.2)</a:t>
            </a:r>
            <a:endParaRPr lang="en-GB" dirty="0" smtClean="0">
              <a:solidFill>
                <a:schemeClr val="accent3">
                  <a:lumMod val="75000"/>
                </a:schemeClr>
              </a:solidFill>
            </a:endParaRPr>
          </a:p>
          <a:p>
            <a:r>
              <a:rPr lang="en-US" dirty="0" smtClean="0"/>
              <a:t>SHA-1 and MD5 in the handshake replaced with a negotiable MAC algorithm in TLS 1.2</a:t>
            </a:r>
            <a:endParaRPr lang="en-GB" dirty="0" smtClean="0"/>
          </a:p>
          <a:p>
            <a:r>
              <a:rPr lang="en-GB" dirty="0" smtClean="0"/>
              <a:t>Insecure cipher suites:</a:t>
            </a:r>
            <a:br>
              <a:rPr lang="en-GB" dirty="0" smtClean="0"/>
            </a:br>
            <a:r>
              <a:rPr lang="en-GB" sz="2900" dirty="0" smtClean="0"/>
              <a:t>TLS_NULL_WITH_NULL_NULL</a:t>
            </a:r>
            <a:br>
              <a:rPr lang="en-GB" sz="2900" dirty="0" smtClean="0"/>
            </a:br>
            <a:r>
              <a:rPr lang="en-GB" sz="2900" dirty="0" smtClean="0"/>
              <a:t>TLS_RSA_EXPORT_WITH_DES40_CBC_SHA</a:t>
            </a:r>
          </a:p>
          <a:p>
            <a:pPr lvl="1"/>
            <a:endParaRPr lang="en-GB" dirty="0" smtClean="0"/>
          </a:p>
          <a:p>
            <a:endParaRPr lang="en-GB" dirty="0" smtClean="0"/>
          </a:p>
          <a:p>
            <a:endParaRPr lang="en-GB" dirty="0" smtClean="0"/>
          </a:p>
          <a:p>
            <a:pPr lvl="1"/>
            <a:endParaRPr lang="en-GB" dirty="0" smtClean="0"/>
          </a:p>
          <a:p>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TLS handshake</a:t>
            </a:r>
            <a:endParaRPr lang="en-US" dirty="0"/>
          </a:p>
        </p:txBody>
      </p:sp>
      <p:sp>
        <p:nvSpPr>
          <p:cNvPr id="6" name="Text Placeholder 5"/>
          <p:cNvSpPr>
            <a:spLocks noGrp="1"/>
          </p:cNvSpPr>
          <p:nvPr>
            <p:ph type="body" idx="1"/>
          </p:nvPr>
        </p:nvSpPr>
        <p:spPr/>
        <p:txBody>
          <a:bodyPr/>
          <a:lstStyle/>
          <a:p>
            <a:endParaRPr lang="en-US"/>
          </a:p>
        </p:txBody>
      </p:sp>
      <p:sp>
        <p:nvSpPr>
          <p:cNvPr id="2" name="Slide Number Placeholder 1"/>
          <p:cNvSpPr>
            <a:spLocks noGrp="1"/>
          </p:cNvSpPr>
          <p:nvPr>
            <p:ph type="sldNum" sz="quarter" idx="4294967295"/>
          </p:nvPr>
        </p:nvSpPr>
        <p:spPr>
          <a:xfrm>
            <a:off x="8382000" y="6416675"/>
            <a:ext cx="762000" cy="365125"/>
          </a:xfrm>
        </p:spPr>
        <p:txBody>
          <a:bodyPr/>
          <a:lstStyle/>
          <a:p>
            <a:fld id="{69E29E33-B620-47F9-BB04-8846C2A5AFCC}" type="slidenum">
              <a:rPr kumimoji="0" lang="en-US" smtClean="0"/>
              <a:pPr/>
              <a:t>19</a:t>
            </a:fld>
            <a:endParaRPr kumimoji="0" lang="en-US" dirty="0">
              <a:solidFill>
                <a:schemeClr val="tx1">
                  <a:shade val="50000"/>
                </a:schemeClr>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Outline</a:t>
            </a:r>
            <a:endParaRPr lang="en-US" dirty="0"/>
          </a:p>
        </p:txBody>
      </p:sp>
      <p:sp>
        <p:nvSpPr>
          <p:cNvPr id="4" name="Content Placeholder 3"/>
          <p:cNvSpPr>
            <a:spLocks noGrp="1"/>
          </p:cNvSpPr>
          <p:nvPr>
            <p:ph sz="quarter" idx="13"/>
          </p:nvPr>
        </p:nvSpPr>
        <p:spPr/>
        <p:txBody>
          <a:bodyPr/>
          <a:lstStyle/>
          <a:p>
            <a:pPr marL="651510" indent="-514350">
              <a:buSzPct val="100000"/>
              <a:buFont typeface="+mj-lt"/>
              <a:buAutoNum type="arabicPeriod"/>
            </a:pPr>
            <a:r>
              <a:rPr lang="en-US" dirty="0" smtClean="0"/>
              <a:t>Diffie-Hellman key exchange (recall from earlier)</a:t>
            </a:r>
          </a:p>
          <a:p>
            <a:pPr marL="651510" indent="-514350">
              <a:buSzPct val="100000"/>
              <a:buFont typeface="+mj-lt"/>
              <a:buAutoNum type="arabicPeriod"/>
            </a:pPr>
            <a:r>
              <a:rPr lang="en-GB" dirty="0" smtClean="0"/>
              <a:t>Key exchange using public-key encryption</a:t>
            </a:r>
            <a:endParaRPr lang="en-US" dirty="0" smtClean="0"/>
          </a:p>
          <a:p>
            <a:pPr marL="651510" indent="-514350">
              <a:buSzPct val="100000"/>
              <a:buFont typeface="+mj-lt"/>
              <a:buAutoNum type="arabicPeriod"/>
            </a:pPr>
            <a:r>
              <a:rPr lang="en-GB" dirty="0" smtClean="0"/>
              <a:t>Goals of authenticated key exchange</a:t>
            </a:r>
          </a:p>
          <a:p>
            <a:pPr marL="651510" indent="-514350">
              <a:buSzPct val="100000"/>
              <a:buFont typeface="+mj-lt"/>
              <a:buAutoNum type="arabicPeriod"/>
            </a:pPr>
            <a:r>
              <a:rPr lang="en-GB" dirty="0" smtClean="0"/>
              <a:t>TLS/SSL </a:t>
            </a:r>
            <a:r>
              <a:rPr lang="en-GB" dirty="0"/>
              <a:t>a</a:t>
            </a:r>
            <a:r>
              <a:rPr lang="en-GB" dirty="0" smtClean="0"/>
              <a:t>rchitecture</a:t>
            </a:r>
            <a:endParaRPr lang="en-GB" dirty="0" smtClean="0"/>
          </a:p>
          <a:p>
            <a:pPr marL="651510" indent="-514350">
              <a:buSzPct val="100000"/>
              <a:buFont typeface="+mj-lt"/>
              <a:buAutoNum type="arabicPeriod"/>
            </a:pPr>
            <a:r>
              <a:rPr lang="en-GB" dirty="0" smtClean="0"/>
              <a:t>TLS handshake (!)</a:t>
            </a:r>
          </a:p>
          <a:p>
            <a:pPr marL="651510" indent="-514350">
              <a:buSzPct val="100000"/>
              <a:buFont typeface="+mj-lt"/>
              <a:buAutoNum type="arabicPeriod"/>
            </a:pPr>
            <a:r>
              <a:rPr lang="en-GB" dirty="0" smtClean="0"/>
              <a:t>TLS record protocol</a:t>
            </a:r>
          </a:p>
          <a:p>
            <a:pPr marL="651510" indent="-514350">
              <a:buSzPct val="100000"/>
              <a:buFont typeface="+mj-lt"/>
              <a:buAutoNum type="arabicPeriod"/>
            </a:pPr>
            <a:r>
              <a:rPr lang="en-GB" dirty="0" smtClean="0"/>
              <a:t>TLS trust model</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20</a:t>
            </a:fld>
            <a:endParaRPr kumimoji="0" lang="en-US" dirty="0">
              <a:solidFill>
                <a:schemeClr val="tx1">
                  <a:shade val="50000"/>
                </a:schemeClr>
              </a:solidFill>
            </a:endParaRPr>
          </a:p>
        </p:txBody>
      </p:sp>
      <p:sp>
        <p:nvSpPr>
          <p:cNvPr id="3" name="Title 2"/>
          <p:cNvSpPr>
            <a:spLocks noGrp="1"/>
          </p:cNvSpPr>
          <p:nvPr>
            <p:ph type="title"/>
          </p:nvPr>
        </p:nvSpPr>
        <p:spPr>
          <a:xfrm>
            <a:off x="428596" y="285728"/>
            <a:ext cx="8286808" cy="796908"/>
          </a:xfrm>
        </p:spPr>
        <p:txBody>
          <a:bodyPr/>
          <a:lstStyle/>
          <a:p>
            <a:r>
              <a:rPr lang="en-GB" dirty="0" smtClean="0"/>
              <a:t>TLS handshake protocol</a:t>
            </a:r>
            <a:endParaRPr lang="en-US" dirty="0"/>
          </a:p>
        </p:txBody>
      </p:sp>
      <p:sp>
        <p:nvSpPr>
          <p:cNvPr id="4" name="Content Placeholder 3"/>
          <p:cNvSpPr>
            <a:spLocks noGrp="1"/>
          </p:cNvSpPr>
          <p:nvPr>
            <p:ph sz="quarter" idx="13"/>
          </p:nvPr>
        </p:nvSpPr>
        <p:spPr/>
        <p:txBody>
          <a:bodyPr/>
          <a:lstStyle/>
          <a:p>
            <a:r>
              <a:rPr lang="en-GB" dirty="0" smtClean="0"/>
              <a:t>Runs on top of TLS record protocol</a:t>
            </a:r>
          </a:p>
          <a:p>
            <a:r>
              <a:rPr lang="en-GB" dirty="0" smtClean="0"/>
              <a:t>Negotiates protocol version and cipher suite (i.e. cryptographic algorithms)</a:t>
            </a:r>
          </a:p>
          <a:p>
            <a:pPr lvl="1"/>
            <a:r>
              <a:rPr lang="en-GB" dirty="0" smtClean="0"/>
              <a:t>Protocol versions: 3.0 = SSLv3, 3.1 = TLSv1</a:t>
            </a:r>
          </a:p>
          <a:p>
            <a:pPr lvl="1"/>
            <a:r>
              <a:rPr lang="en-GB" dirty="0" smtClean="0"/>
              <a:t>Cipher suite e.g. DHE_RSA_WITH_3DES_EDE_CBC_SHA</a:t>
            </a:r>
          </a:p>
          <a:p>
            <a:r>
              <a:rPr lang="en-GB" dirty="0" smtClean="0"/>
              <a:t>Performs </a:t>
            </a:r>
            <a:r>
              <a:rPr lang="en-GB" dirty="0" smtClean="0">
                <a:solidFill>
                  <a:schemeClr val="accent2">
                    <a:lumMod val="75000"/>
                  </a:schemeClr>
                </a:solidFill>
              </a:rPr>
              <a:t>authenticated key exchange</a:t>
            </a:r>
          </a:p>
          <a:p>
            <a:pPr lvl="1"/>
            <a:r>
              <a:rPr lang="en-GB" dirty="0" smtClean="0">
                <a:solidFill>
                  <a:schemeClr val="accent2">
                    <a:lumMod val="75000"/>
                  </a:schemeClr>
                </a:solidFill>
              </a:rPr>
              <a:t>Several different key exchange mechanisms supported (typically RSA and DHE)</a:t>
            </a:r>
          </a:p>
          <a:p>
            <a:pPr lvl="1"/>
            <a:r>
              <a:rPr lang="en-GB" dirty="0" smtClean="0">
                <a:solidFill>
                  <a:schemeClr val="accent2">
                    <a:lumMod val="75000"/>
                  </a:schemeClr>
                </a:solidFill>
              </a:rPr>
              <a:t>Often only the server is authenticated</a:t>
            </a:r>
          </a:p>
          <a:p>
            <a:endParaRPr lang="en-GB"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p:cNvGraphicFramePr>
            <a:graphicFrameLocks noGrp="1"/>
          </p:cNvGraphicFramePr>
          <p:nvPr/>
        </p:nvGraphicFramePr>
        <p:xfrm>
          <a:off x="1357290" y="1213508"/>
          <a:ext cx="6143668" cy="5501640"/>
        </p:xfrm>
        <a:graphic>
          <a:graphicData uri="http://schemas.openxmlformats.org/drawingml/2006/table">
            <a:tbl>
              <a:tblPr firstRow="1" bandRow="1">
                <a:tableStyleId>{2D5ABB26-0587-4C30-8999-92F81FD0307C}</a:tableStyleId>
              </a:tblPr>
              <a:tblGrid>
                <a:gridCol w="3154842"/>
                <a:gridCol w="2988826"/>
              </a:tblGrid>
              <a:tr h="370840">
                <a:tc>
                  <a:txBody>
                    <a:bodyPr/>
                    <a:lstStyle/>
                    <a:p>
                      <a:r>
                        <a:rPr lang="en-GB" sz="2400" b="1" u="sng" dirty="0" smtClean="0">
                          <a:solidFill>
                            <a:sysClr val="windowText" lastClr="000000"/>
                          </a:solidFill>
                        </a:rPr>
                        <a:t>Client</a:t>
                      </a:r>
                      <a:endParaRPr lang="en-US" sz="2400" b="1" u="sng" dirty="0">
                        <a:solidFill>
                          <a:sysClr val="windowText" lastClr="000000"/>
                        </a:solidFill>
                      </a:endParaRPr>
                    </a:p>
                  </a:txBody>
                  <a:tcPr marT="0" marB="0"/>
                </a:tc>
                <a:tc>
                  <a:txBody>
                    <a:bodyPr/>
                    <a:lstStyle/>
                    <a:p>
                      <a:pPr algn="r"/>
                      <a:r>
                        <a:rPr lang="en-GB" sz="2400" b="1" u="sng" dirty="0" smtClean="0">
                          <a:solidFill>
                            <a:sysClr val="windowText" lastClr="000000"/>
                          </a:solidFill>
                        </a:rPr>
                        <a:t>Server</a:t>
                      </a:r>
                      <a:endParaRPr lang="en-US" sz="2400" b="1" u="sng" dirty="0">
                        <a:solidFill>
                          <a:sysClr val="windowText" lastClr="000000"/>
                        </a:solidFill>
                      </a:endParaRPr>
                    </a:p>
                  </a:txBody>
                  <a:tcPr marT="0" marB="0"/>
                </a:tc>
              </a:tr>
              <a:tr h="370840">
                <a:tc>
                  <a:txBody>
                    <a:bodyPr/>
                    <a:lstStyle/>
                    <a:p>
                      <a:r>
                        <a:rPr lang="en-GB" sz="2400" dirty="0" err="1" smtClean="0">
                          <a:solidFill>
                            <a:sysClr val="windowText" lastClr="000000"/>
                          </a:solidFill>
                        </a:rPr>
                        <a:t>ClientHello</a:t>
                      </a:r>
                      <a:endParaRPr lang="en-US" sz="2400" b="1" dirty="0">
                        <a:solidFill>
                          <a:sysClr val="windowText" lastClr="000000"/>
                        </a:solidFill>
                      </a:endParaRPr>
                    </a:p>
                  </a:txBody>
                  <a:tcPr marT="0" marB="0"/>
                </a:tc>
                <a:tc>
                  <a:txBody>
                    <a:bodyPr/>
                    <a:lstStyle/>
                    <a:p>
                      <a:pPr algn="r"/>
                      <a:endParaRPr lang="en-US" sz="2400" b="1" dirty="0">
                        <a:solidFill>
                          <a:sysClr val="windowText" lastClr="000000"/>
                        </a:solidFill>
                      </a:endParaRPr>
                    </a:p>
                  </a:txBody>
                  <a:tcPr marT="0" marB="0"/>
                </a:tc>
              </a:tr>
              <a:tr h="370840">
                <a:tc>
                  <a:txBody>
                    <a:bodyPr/>
                    <a:lstStyle/>
                    <a:p>
                      <a:endParaRPr lang="en-US" sz="2400" b="1" dirty="0">
                        <a:solidFill>
                          <a:sysClr val="windowText" lastClr="000000"/>
                        </a:solidFill>
                      </a:endParaRPr>
                    </a:p>
                  </a:txBody>
                  <a:tcPr marT="0" marB="0"/>
                </a:tc>
                <a:tc>
                  <a:txBody>
                    <a:bodyPr/>
                    <a:lstStyle/>
                    <a:p>
                      <a:pPr algn="r"/>
                      <a:r>
                        <a:rPr lang="en-GB" sz="2400" dirty="0" err="1" smtClean="0">
                          <a:solidFill>
                            <a:sysClr val="windowText" lastClr="000000"/>
                          </a:solidFill>
                        </a:rPr>
                        <a:t>ServerHello</a:t>
                      </a:r>
                      <a:endParaRPr lang="en-GB" sz="2400" dirty="0" smtClean="0">
                        <a:solidFill>
                          <a:sysClr val="windowText" lastClr="000000"/>
                        </a:solidFill>
                      </a:endParaRPr>
                    </a:p>
                    <a:p>
                      <a:pPr algn="r"/>
                      <a:r>
                        <a:rPr lang="en-GB" sz="2400" dirty="0" smtClean="0">
                          <a:solidFill>
                            <a:sysClr val="windowText" lastClr="000000"/>
                          </a:solidFill>
                        </a:rPr>
                        <a:t>Certificate*</a:t>
                      </a:r>
                    </a:p>
                    <a:p>
                      <a:pPr algn="r"/>
                      <a:r>
                        <a:rPr lang="en-GB" sz="2400" dirty="0" err="1" smtClean="0">
                          <a:solidFill>
                            <a:sysClr val="windowText" lastClr="000000"/>
                          </a:solidFill>
                        </a:rPr>
                        <a:t>ServerKeyExchange</a:t>
                      </a:r>
                      <a:r>
                        <a:rPr lang="en-GB" sz="2400" dirty="0" smtClean="0">
                          <a:solidFill>
                            <a:sysClr val="windowText" lastClr="000000"/>
                          </a:solidFill>
                        </a:rPr>
                        <a:t>*</a:t>
                      </a:r>
                    </a:p>
                    <a:p>
                      <a:pPr algn="r"/>
                      <a:r>
                        <a:rPr lang="en-GB" sz="2400" dirty="0" err="1" smtClean="0">
                          <a:solidFill>
                            <a:sysClr val="windowText" lastClr="000000"/>
                          </a:solidFill>
                        </a:rPr>
                        <a:t>CertificateRequest</a:t>
                      </a:r>
                      <a:r>
                        <a:rPr lang="en-GB" sz="2400" dirty="0" smtClean="0">
                          <a:solidFill>
                            <a:sysClr val="windowText" lastClr="000000"/>
                          </a:solidFill>
                        </a:rPr>
                        <a:t>*</a:t>
                      </a:r>
                    </a:p>
                    <a:p>
                      <a:pPr algn="r"/>
                      <a:r>
                        <a:rPr lang="en-GB" sz="2400" dirty="0" err="1" smtClean="0">
                          <a:solidFill>
                            <a:sysClr val="windowText" lastClr="000000"/>
                          </a:solidFill>
                        </a:rPr>
                        <a:t>ServerHelloDone</a:t>
                      </a:r>
                      <a:endParaRPr lang="en-US" sz="2400" b="1" dirty="0">
                        <a:solidFill>
                          <a:sysClr val="windowText" lastClr="000000"/>
                        </a:solidFill>
                      </a:endParaRPr>
                    </a:p>
                  </a:txBody>
                  <a:tcPr marT="0" marB="0"/>
                </a:tc>
              </a:tr>
              <a:tr h="370840">
                <a:tc>
                  <a:txBody>
                    <a:bodyPr/>
                    <a:lstStyle/>
                    <a:p>
                      <a:r>
                        <a:rPr lang="en-GB" sz="2400" dirty="0" smtClean="0">
                          <a:solidFill>
                            <a:sysClr val="windowText" lastClr="000000"/>
                          </a:solidFill>
                        </a:rPr>
                        <a:t>Certificate*</a:t>
                      </a:r>
                    </a:p>
                    <a:p>
                      <a:r>
                        <a:rPr lang="en-GB" sz="2400" dirty="0" err="1" smtClean="0">
                          <a:solidFill>
                            <a:sysClr val="windowText" lastClr="000000"/>
                          </a:solidFill>
                        </a:rPr>
                        <a:t>ClientKeyExchange</a:t>
                      </a:r>
                      <a:endParaRPr lang="en-GB" sz="2400" dirty="0" smtClean="0">
                        <a:solidFill>
                          <a:sysClr val="windowText" lastClr="000000"/>
                        </a:solidFill>
                      </a:endParaRPr>
                    </a:p>
                    <a:p>
                      <a:r>
                        <a:rPr lang="en-GB" sz="2400" dirty="0" err="1" smtClean="0">
                          <a:solidFill>
                            <a:sysClr val="windowText" lastClr="000000"/>
                          </a:solidFill>
                        </a:rPr>
                        <a:t>CertificateVerify</a:t>
                      </a:r>
                      <a:r>
                        <a:rPr lang="en-GB" sz="2400" dirty="0" smtClean="0">
                          <a:solidFill>
                            <a:sysClr val="windowText" lastClr="000000"/>
                          </a:solidFill>
                        </a:rPr>
                        <a:t>*</a:t>
                      </a:r>
                    </a:p>
                    <a:p>
                      <a:r>
                        <a:rPr lang="en-GB" sz="2400" dirty="0" err="1" smtClean="0">
                          <a:solidFill>
                            <a:sysClr val="windowText" lastClr="000000"/>
                          </a:solidFill>
                        </a:rPr>
                        <a:t>ChangeCipherSpec</a:t>
                      </a:r>
                      <a:endParaRPr lang="en-GB" sz="2400" dirty="0" smtClean="0">
                        <a:solidFill>
                          <a:sysClr val="windowText" lastClr="000000"/>
                        </a:solidFill>
                      </a:endParaRPr>
                    </a:p>
                    <a:p>
                      <a:r>
                        <a:rPr lang="en-GB" sz="2400" dirty="0" smtClean="0">
                          <a:solidFill>
                            <a:sysClr val="windowText" lastClr="000000"/>
                          </a:solidFill>
                        </a:rPr>
                        <a:t>Finished</a:t>
                      </a:r>
                      <a:endParaRPr lang="en-US" sz="2400" b="1" dirty="0">
                        <a:solidFill>
                          <a:sysClr val="windowText" lastClr="000000"/>
                        </a:solidFill>
                      </a:endParaRPr>
                    </a:p>
                  </a:txBody>
                  <a:tcPr marT="0" marB="0"/>
                </a:tc>
                <a:tc>
                  <a:txBody>
                    <a:bodyPr/>
                    <a:lstStyle/>
                    <a:p>
                      <a:pPr algn="r"/>
                      <a:endParaRPr lang="en-US" sz="2400" b="1" dirty="0">
                        <a:solidFill>
                          <a:sysClr val="windowText" lastClr="000000"/>
                        </a:solidFill>
                      </a:endParaRPr>
                    </a:p>
                  </a:txBody>
                  <a:tcPr marT="0" marB="0"/>
                </a:tc>
              </a:tr>
              <a:tr h="370840">
                <a:tc>
                  <a:txBody>
                    <a:bodyPr/>
                    <a:lstStyle/>
                    <a:p>
                      <a:endParaRPr lang="en-US" sz="2400" b="1" dirty="0">
                        <a:solidFill>
                          <a:sysClr val="windowText" lastClr="000000"/>
                        </a:solidFill>
                      </a:endParaRPr>
                    </a:p>
                  </a:txBody>
                  <a:tcPr marT="0" marB="0"/>
                </a:tc>
                <a:tc>
                  <a:txBody>
                    <a:bodyPr/>
                    <a:lstStyle/>
                    <a:p>
                      <a:pPr algn="r"/>
                      <a:r>
                        <a:rPr lang="en-GB" sz="2400" dirty="0" err="1" smtClean="0">
                          <a:solidFill>
                            <a:sysClr val="windowText" lastClr="000000"/>
                          </a:solidFill>
                        </a:rPr>
                        <a:t>ChangeCipherSpec</a:t>
                      </a:r>
                      <a:endParaRPr lang="en-GB" sz="2400" dirty="0" smtClean="0">
                        <a:solidFill>
                          <a:sysClr val="windowText" lastClr="000000"/>
                        </a:solidFill>
                      </a:endParaRPr>
                    </a:p>
                    <a:p>
                      <a:pPr algn="r"/>
                      <a:r>
                        <a:rPr lang="en-GB" sz="2400" dirty="0" smtClean="0">
                          <a:solidFill>
                            <a:sysClr val="windowText" lastClr="000000"/>
                          </a:solidFill>
                        </a:rPr>
                        <a:t>Finished</a:t>
                      </a:r>
                      <a:endParaRPr lang="en-US" sz="2400" b="1" dirty="0">
                        <a:solidFill>
                          <a:sysClr val="windowText" lastClr="000000"/>
                        </a:solidFill>
                      </a:endParaRPr>
                    </a:p>
                  </a:txBody>
                  <a:tcPr marT="0" marB="0"/>
                </a:tc>
              </a:tr>
              <a:tr h="370840">
                <a:tc>
                  <a:txBody>
                    <a:bodyPr/>
                    <a:lstStyle/>
                    <a:p>
                      <a:r>
                        <a:rPr lang="en-GB" sz="2400" dirty="0" smtClean="0">
                          <a:solidFill>
                            <a:sysClr val="windowText" lastClr="000000"/>
                          </a:solidFill>
                        </a:rPr>
                        <a:t>Application data</a:t>
                      </a:r>
                      <a:endParaRPr lang="en-US" sz="2400" b="1" dirty="0">
                        <a:solidFill>
                          <a:sysClr val="windowText" lastClr="000000"/>
                        </a:solidFill>
                      </a:endParaRPr>
                    </a:p>
                  </a:txBody>
                  <a:tcPr marT="0" marB="0"/>
                </a:tc>
                <a:tc>
                  <a:txBody>
                    <a:bodyPr/>
                    <a:lstStyle/>
                    <a:p>
                      <a:pPr algn="r"/>
                      <a:r>
                        <a:rPr lang="en-GB" sz="2400" dirty="0" smtClean="0">
                          <a:solidFill>
                            <a:sysClr val="windowText" lastClr="000000"/>
                          </a:solidFill>
                        </a:rPr>
                        <a:t>Application data</a:t>
                      </a:r>
                      <a:endParaRPr lang="en-US" sz="2400" b="1" dirty="0">
                        <a:solidFill>
                          <a:sysClr val="windowText" lastClr="000000"/>
                        </a:solidFill>
                      </a:endParaRPr>
                    </a:p>
                  </a:txBody>
                  <a:tcPr marT="0" marB="0"/>
                </a:tc>
              </a:tr>
            </a:tbl>
          </a:graphicData>
        </a:graphic>
      </p:graphicFrame>
      <p:sp>
        <p:nvSpPr>
          <p:cNvPr id="20" name="Slide Number Placeholder 5"/>
          <p:cNvSpPr>
            <a:spLocks noGrp="1"/>
          </p:cNvSpPr>
          <p:nvPr>
            <p:ph type="sldNum" sz="quarter" idx="12"/>
          </p:nvPr>
        </p:nvSpPr>
        <p:spPr/>
        <p:txBody>
          <a:bodyPr/>
          <a:lstStyle/>
          <a:p>
            <a:fld id="{B6B16F5A-7988-446A-92BF-92FC8379C161}" type="slidenum">
              <a:rPr lang="en-US"/>
              <a:pPr/>
              <a:t>21</a:t>
            </a:fld>
            <a:endParaRPr lang="en-US"/>
          </a:p>
        </p:txBody>
      </p:sp>
      <p:sp>
        <p:nvSpPr>
          <p:cNvPr id="773122" name="Rectangle 2"/>
          <p:cNvSpPr>
            <a:spLocks noGrp="1" noChangeArrowheads="1"/>
          </p:cNvSpPr>
          <p:nvPr>
            <p:ph type="title"/>
          </p:nvPr>
        </p:nvSpPr>
        <p:spPr>
          <a:xfrm>
            <a:off x="685800" y="355600"/>
            <a:ext cx="5672150" cy="579438"/>
          </a:xfrm>
        </p:spPr>
        <p:txBody>
          <a:bodyPr>
            <a:normAutofit fontScale="90000"/>
          </a:bodyPr>
          <a:lstStyle/>
          <a:p>
            <a:r>
              <a:rPr lang="en-US" dirty="0"/>
              <a:t>TLS </a:t>
            </a:r>
            <a:r>
              <a:rPr lang="en-US" dirty="0" smtClean="0"/>
              <a:t>Handshake (DH) </a:t>
            </a:r>
            <a:endParaRPr lang="en-US" dirty="0"/>
          </a:p>
        </p:txBody>
      </p:sp>
      <p:sp>
        <p:nvSpPr>
          <p:cNvPr id="773125" name="AutoShape 5"/>
          <p:cNvSpPr>
            <a:spLocks noChangeArrowheads="1"/>
          </p:cNvSpPr>
          <p:nvPr/>
        </p:nvSpPr>
        <p:spPr bwMode="auto">
          <a:xfrm>
            <a:off x="0" y="2786058"/>
            <a:ext cx="2714644" cy="755649"/>
          </a:xfrm>
          <a:prstGeom prst="wedgeRoundRectCallout">
            <a:avLst>
              <a:gd name="adj1" fmla="val 28940"/>
              <a:gd name="adj2" fmla="val 81097"/>
              <a:gd name="adj3" fmla="val 16667"/>
            </a:avLst>
          </a:prstGeom>
          <a:solidFill>
            <a:schemeClr val="accent5">
              <a:lumMod val="50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Optional, client </a:t>
            </a:r>
            <a:r>
              <a:rPr lang="en-US" dirty="0">
                <a:solidFill>
                  <a:srgbClr val="FFFFFF"/>
                </a:solidFill>
                <a:latin typeface="Arial" charset="0"/>
              </a:rPr>
              <a:t>typically unauthenticated.</a:t>
            </a:r>
          </a:p>
        </p:txBody>
      </p:sp>
      <p:sp>
        <p:nvSpPr>
          <p:cNvPr id="773127" name="AutoShape 7"/>
          <p:cNvSpPr>
            <a:spLocks noChangeArrowheads="1"/>
          </p:cNvSpPr>
          <p:nvPr/>
        </p:nvSpPr>
        <p:spPr bwMode="auto">
          <a:xfrm>
            <a:off x="0" y="3929066"/>
            <a:ext cx="1373065" cy="714380"/>
          </a:xfrm>
          <a:prstGeom prst="wedgeRoundRectCallout">
            <a:avLst>
              <a:gd name="adj1" fmla="val 55793"/>
              <a:gd name="adj2" fmla="val -2928"/>
              <a:gd name="adj3" fmla="val 16667"/>
            </a:avLst>
          </a:prstGeom>
          <a:solidFill>
            <a:schemeClr val="accent6">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Client D-H key etc.</a:t>
            </a:r>
            <a:endParaRPr lang="en-US" dirty="0">
              <a:solidFill>
                <a:srgbClr val="FFFFFF"/>
              </a:solidFill>
              <a:latin typeface="Arial" charset="0"/>
            </a:endParaRPr>
          </a:p>
        </p:txBody>
      </p:sp>
      <p:sp>
        <p:nvSpPr>
          <p:cNvPr id="773128" name="AutoShape 8"/>
          <p:cNvSpPr>
            <a:spLocks noChangeArrowheads="1"/>
          </p:cNvSpPr>
          <p:nvPr/>
        </p:nvSpPr>
        <p:spPr bwMode="auto">
          <a:xfrm>
            <a:off x="7358082" y="3714752"/>
            <a:ext cx="1785918" cy="882650"/>
          </a:xfrm>
          <a:prstGeom prst="wedgeRoundRectCallout">
            <a:avLst>
              <a:gd name="adj1" fmla="val -47164"/>
              <a:gd name="adj2" fmla="val -127125"/>
              <a:gd name="adj3" fmla="val 16667"/>
            </a:avLst>
          </a:prstGeom>
          <a:solidFill>
            <a:schemeClr val="accent6">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Server </a:t>
            </a:r>
            <a:br>
              <a:rPr lang="en-US" dirty="0" smtClean="0">
                <a:solidFill>
                  <a:srgbClr val="FFFFFF"/>
                </a:solidFill>
                <a:latin typeface="Arial" charset="0"/>
              </a:rPr>
            </a:br>
            <a:r>
              <a:rPr lang="en-US" dirty="0" smtClean="0">
                <a:solidFill>
                  <a:srgbClr val="FFFFFF"/>
                </a:solidFill>
                <a:latin typeface="Arial" charset="0"/>
              </a:rPr>
              <a:t>D-H key and signature etc.</a:t>
            </a:r>
            <a:endParaRPr lang="en-US" dirty="0">
              <a:solidFill>
                <a:srgbClr val="FFFFFF"/>
              </a:solidFill>
              <a:latin typeface="Arial" charset="0"/>
            </a:endParaRPr>
          </a:p>
        </p:txBody>
      </p:sp>
      <p:sp>
        <p:nvSpPr>
          <p:cNvPr id="773130" name="Text Box 10"/>
          <p:cNvSpPr txBox="1">
            <a:spLocks noChangeArrowheads="1"/>
          </p:cNvSpPr>
          <p:nvPr/>
        </p:nvSpPr>
        <p:spPr bwMode="auto">
          <a:xfrm>
            <a:off x="5715008" y="0"/>
            <a:ext cx="3428992" cy="1323439"/>
          </a:xfrm>
          <a:prstGeom prst="rect">
            <a:avLst/>
          </a:prstGeom>
          <a:noFill/>
          <a:ln w="38100" algn="ctr">
            <a:noFill/>
            <a:miter lim="800000"/>
            <a:headEnd/>
            <a:tailEnd/>
          </a:ln>
          <a:effectLst/>
        </p:spPr>
        <p:txBody>
          <a:bodyPr wrap="square">
            <a:spAutoFit/>
          </a:bodyPr>
          <a:lstStyle/>
          <a:p>
            <a:pPr algn="l">
              <a:spcBef>
                <a:spcPct val="50000"/>
              </a:spcBef>
            </a:pPr>
            <a:r>
              <a:rPr lang="en-US" sz="1600" dirty="0" smtClean="0">
                <a:solidFill>
                  <a:srgbClr val="00B0F0"/>
                </a:solidFill>
                <a:latin typeface="Arial" charset="0"/>
              </a:rPr>
              <a:t>1. Negotiation</a:t>
            </a:r>
            <a:r>
              <a:rPr lang="en-US" sz="1600" dirty="0">
                <a:solidFill>
                  <a:srgbClr val="00B0F0"/>
                </a:solidFill>
                <a:latin typeface="Arial" charset="0"/>
              </a:rPr>
              <a:t/>
            </a:r>
            <a:br>
              <a:rPr lang="en-US" sz="1600" dirty="0">
                <a:solidFill>
                  <a:srgbClr val="00B0F0"/>
                </a:solidFill>
                <a:latin typeface="Arial" charset="0"/>
              </a:rPr>
            </a:br>
            <a:r>
              <a:rPr lang="en-US" sz="1600" dirty="0">
                <a:solidFill>
                  <a:schemeClr val="accent5">
                    <a:lumMod val="75000"/>
                  </a:schemeClr>
                </a:solidFill>
                <a:latin typeface="Arial" charset="0"/>
              </a:rPr>
              <a:t>2. Authentication</a:t>
            </a:r>
            <a:br>
              <a:rPr lang="en-US" sz="1600" dirty="0">
                <a:solidFill>
                  <a:schemeClr val="accent5">
                    <a:lumMod val="75000"/>
                  </a:schemeClr>
                </a:solidFill>
                <a:latin typeface="Arial" charset="0"/>
              </a:rPr>
            </a:br>
            <a:r>
              <a:rPr lang="en-US" sz="1600" dirty="0">
                <a:solidFill>
                  <a:schemeClr val="accent6">
                    <a:lumMod val="75000"/>
                  </a:schemeClr>
                </a:solidFill>
                <a:latin typeface="Arial" charset="0"/>
              </a:rPr>
              <a:t>3. Key </a:t>
            </a:r>
            <a:r>
              <a:rPr lang="en-US" sz="1600" dirty="0" smtClean="0">
                <a:solidFill>
                  <a:schemeClr val="accent6">
                    <a:lumMod val="75000"/>
                  </a:schemeClr>
                </a:solidFill>
                <a:latin typeface="Arial" charset="0"/>
              </a:rPr>
              <a:t>exchange</a:t>
            </a:r>
            <a:br>
              <a:rPr lang="en-US" sz="1600" dirty="0" smtClean="0">
                <a:solidFill>
                  <a:schemeClr val="accent6">
                    <a:lumMod val="75000"/>
                  </a:schemeClr>
                </a:solidFill>
                <a:latin typeface="Arial" charset="0"/>
              </a:rPr>
            </a:br>
            <a:r>
              <a:rPr lang="en-US" sz="1600" dirty="0" smtClean="0">
                <a:solidFill>
                  <a:schemeClr val="accent5">
                    <a:lumMod val="75000"/>
                  </a:schemeClr>
                </a:solidFill>
                <a:latin typeface="Arial" charset="0"/>
              </a:rPr>
              <a:t>4. Key confirmation</a:t>
            </a:r>
            <a:r>
              <a:rPr lang="en-US" sz="1600" dirty="0">
                <a:solidFill>
                  <a:srgbClr val="CC3300"/>
                </a:solidFill>
                <a:latin typeface="Arial" charset="0"/>
              </a:rPr>
              <a:t/>
            </a:r>
            <a:br>
              <a:rPr lang="en-US" sz="1600" dirty="0">
                <a:solidFill>
                  <a:srgbClr val="CC3300"/>
                </a:solidFill>
                <a:latin typeface="Arial" charset="0"/>
              </a:rPr>
            </a:br>
            <a:r>
              <a:rPr lang="en-US" sz="1600" dirty="0" smtClean="0">
                <a:solidFill>
                  <a:srgbClr val="009900"/>
                </a:solidFill>
                <a:latin typeface="Arial" charset="0"/>
              </a:rPr>
              <a:t>5. </a:t>
            </a:r>
            <a:r>
              <a:rPr lang="en-US" sz="1600" dirty="0">
                <a:solidFill>
                  <a:srgbClr val="009900"/>
                </a:solidFill>
                <a:latin typeface="Arial" charset="0"/>
              </a:rPr>
              <a:t>Start session </a:t>
            </a:r>
            <a:endParaRPr lang="en-US" sz="1600" dirty="0">
              <a:latin typeface="Arial" charset="0"/>
            </a:endParaRPr>
          </a:p>
        </p:txBody>
      </p:sp>
      <p:sp>
        <p:nvSpPr>
          <p:cNvPr id="773131" name="AutoShape 11"/>
          <p:cNvSpPr>
            <a:spLocks noChangeArrowheads="1"/>
          </p:cNvSpPr>
          <p:nvPr/>
        </p:nvSpPr>
        <p:spPr bwMode="auto">
          <a:xfrm>
            <a:off x="7628792" y="1000108"/>
            <a:ext cx="1515208" cy="1428760"/>
          </a:xfrm>
          <a:prstGeom prst="wedgeRoundRectCallout">
            <a:avLst>
              <a:gd name="adj1" fmla="val -60739"/>
              <a:gd name="adj2" fmla="val 23757"/>
              <a:gd name="adj3" fmla="val 16667"/>
            </a:avLst>
          </a:prstGeom>
          <a:solidFill>
            <a:srgbClr val="00B0F0"/>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Protocol version, server nonce, cipher suite </a:t>
            </a:r>
            <a:endParaRPr lang="en-US" dirty="0">
              <a:solidFill>
                <a:srgbClr val="FFFFFF"/>
              </a:solidFill>
              <a:latin typeface="Arial" charset="0"/>
            </a:endParaRPr>
          </a:p>
        </p:txBody>
      </p:sp>
      <p:sp>
        <p:nvSpPr>
          <p:cNvPr id="773132" name="AutoShape 12"/>
          <p:cNvSpPr>
            <a:spLocks noChangeArrowheads="1"/>
          </p:cNvSpPr>
          <p:nvPr/>
        </p:nvSpPr>
        <p:spPr bwMode="auto">
          <a:xfrm>
            <a:off x="0" y="214290"/>
            <a:ext cx="1285852" cy="1720832"/>
          </a:xfrm>
          <a:prstGeom prst="wedgeRoundRectCallout">
            <a:avLst>
              <a:gd name="adj1" fmla="val 60946"/>
              <a:gd name="adj2" fmla="val 35572"/>
              <a:gd name="adj3" fmla="val 16667"/>
            </a:avLst>
          </a:prstGeom>
          <a:solidFill>
            <a:srgbClr val="00B0F0"/>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Protocol versions, client nonce, cipher suites</a:t>
            </a:r>
            <a:endParaRPr lang="en-US" dirty="0">
              <a:solidFill>
                <a:srgbClr val="FFFFFF"/>
              </a:solidFill>
              <a:latin typeface="Arial" charset="0"/>
            </a:endParaRPr>
          </a:p>
        </p:txBody>
      </p:sp>
      <p:sp>
        <p:nvSpPr>
          <p:cNvPr id="773137" name="Line 17"/>
          <p:cNvSpPr>
            <a:spLocks noChangeShapeType="1"/>
          </p:cNvSpPr>
          <p:nvPr/>
        </p:nvSpPr>
        <p:spPr bwMode="auto">
          <a:xfrm flipH="1">
            <a:off x="3856161" y="6572272"/>
            <a:ext cx="858715" cy="0"/>
          </a:xfrm>
          <a:prstGeom prst="line">
            <a:avLst/>
          </a:prstGeom>
          <a:noFill/>
          <a:ln w="38100">
            <a:solidFill>
              <a:schemeClr val="bg1"/>
            </a:solidFill>
            <a:round/>
            <a:headEnd type="triangle" w="lg" len="med"/>
            <a:tailEnd type="triangle" w="lg" len="med"/>
          </a:ln>
          <a:effectLst/>
        </p:spPr>
        <p:txBody>
          <a:bodyPr/>
          <a:lstStyle/>
          <a:p>
            <a:endParaRPr lang="en-US"/>
          </a:p>
        </p:txBody>
      </p:sp>
      <p:sp>
        <p:nvSpPr>
          <p:cNvPr id="19" name="Line 14"/>
          <p:cNvSpPr>
            <a:spLocks noChangeShapeType="1"/>
          </p:cNvSpPr>
          <p:nvPr/>
        </p:nvSpPr>
        <p:spPr bwMode="auto">
          <a:xfrm>
            <a:off x="3598255" y="1785926"/>
            <a:ext cx="1402373" cy="0"/>
          </a:xfrm>
          <a:prstGeom prst="line">
            <a:avLst/>
          </a:prstGeom>
          <a:noFill/>
          <a:ln w="38100">
            <a:solidFill>
              <a:schemeClr val="accent2">
                <a:lumMod val="75000"/>
              </a:schemeClr>
            </a:solidFill>
            <a:round/>
            <a:headEnd/>
            <a:tailEnd type="triangle" w="lg" len="med"/>
          </a:ln>
          <a:effectLst/>
        </p:spPr>
        <p:txBody>
          <a:bodyPr/>
          <a:lstStyle/>
          <a:p>
            <a:endParaRPr lang="en-US"/>
          </a:p>
        </p:txBody>
      </p:sp>
      <p:sp>
        <p:nvSpPr>
          <p:cNvPr id="25" name="Line 14"/>
          <p:cNvSpPr>
            <a:spLocks noChangeShapeType="1"/>
          </p:cNvSpPr>
          <p:nvPr/>
        </p:nvSpPr>
        <p:spPr bwMode="auto">
          <a:xfrm flipH="1">
            <a:off x="3500430" y="3571876"/>
            <a:ext cx="1402373" cy="0"/>
          </a:xfrm>
          <a:prstGeom prst="line">
            <a:avLst/>
          </a:prstGeom>
          <a:noFill/>
          <a:ln w="38100">
            <a:solidFill>
              <a:schemeClr val="bg1"/>
            </a:solidFill>
            <a:round/>
            <a:headEnd/>
            <a:tailEnd type="triangle" w="lg" len="med"/>
          </a:ln>
          <a:effectLst/>
        </p:spPr>
        <p:txBody>
          <a:bodyPr/>
          <a:lstStyle/>
          <a:p>
            <a:endParaRPr lang="en-US"/>
          </a:p>
        </p:txBody>
      </p:sp>
      <p:sp>
        <p:nvSpPr>
          <p:cNvPr id="30" name="Line 14"/>
          <p:cNvSpPr>
            <a:spLocks noChangeShapeType="1"/>
          </p:cNvSpPr>
          <p:nvPr/>
        </p:nvSpPr>
        <p:spPr bwMode="auto">
          <a:xfrm>
            <a:off x="3598255" y="5429264"/>
            <a:ext cx="1402373" cy="0"/>
          </a:xfrm>
          <a:prstGeom prst="line">
            <a:avLst/>
          </a:prstGeom>
          <a:noFill/>
          <a:ln w="38100">
            <a:solidFill>
              <a:schemeClr val="accent2">
                <a:lumMod val="75000"/>
              </a:schemeClr>
            </a:solidFill>
            <a:round/>
            <a:headEnd/>
            <a:tailEnd type="triangle" w="lg" len="med"/>
          </a:ln>
          <a:effectLst/>
        </p:spPr>
        <p:txBody>
          <a:bodyPr/>
          <a:lstStyle/>
          <a:p>
            <a:endParaRPr lang="en-US"/>
          </a:p>
        </p:txBody>
      </p:sp>
      <p:sp>
        <p:nvSpPr>
          <p:cNvPr id="32" name="Line 14"/>
          <p:cNvSpPr>
            <a:spLocks noChangeShapeType="1"/>
          </p:cNvSpPr>
          <p:nvPr/>
        </p:nvSpPr>
        <p:spPr bwMode="auto">
          <a:xfrm flipH="1">
            <a:off x="3500430" y="6143644"/>
            <a:ext cx="1402373" cy="0"/>
          </a:xfrm>
          <a:prstGeom prst="line">
            <a:avLst/>
          </a:prstGeom>
          <a:noFill/>
          <a:ln w="38100">
            <a:solidFill>
              <a:schemeClr val="bg1"/>
            </a:solidFill>
            <a:round/>
            <a:headEnd/>
            <a:tailEnd type="triangle" w="lg" len="med"/>
          </a:ln>
          <a:effectLst/>
        </p:spPr>
        <p:txBody>
          <a:bodyPr/>
          <a:lstStyle/>
          <a:p>
            <a:endParaRPr lang="en-US"/>
          </a:p>
        </p:txBody>
      </p:sp>
      <p:sp>
        <p:nvSpPr>
          <p:cNvPr id="773124" name="AutoShape 4"/>
          <p:cNvSpPr>
            <a:spLocks noChangeArrowheads="1"/>
          </p:cNvSpPr>
          <p:nvPr/>
        </p:nvSpPr>
        <p:spPr bwMode="auto">
          <a:xfrm>
            <a:off x="7747489" y="2643182"/>
            <a:ext cx="1396511" cy="792163"/>
          </a:xfrm>
          <a:prstGeom prst="wedgeRoundRectCallout">
            <a:avLst>
              <a:gd name="adj1" fmla="val -68534"/>
              <a:gd name="adj2" fmla="val -51352"/>
              <a:gd name="adj3" fmla="val 16667"/>
            </a:avLst>
          </a:prstGeom>
          <a:solidFill>
            <a:schemeClr val="accent5">
              <a:lumMod val="50000"/>
            </a:schemeClr>
          </a:solidFill>
          <a:ln w="38100" algn="ctr">
            <a:solidFill>
              <a:schemeClr val="accent6">
                <a:lumMod val="50000"/>
              </a:schemeClr>
            </a:solidFill>
            <a:miter lim="800000"/>
            <a:headEnd/>
            <a:tailEnd/>
          </a:ln>
          <a:effectLst/>
        </p:spPr>
        <p:txBody>
          <a:bodyPr anchor="ctr"/>
          <a:lstStyle/>
          <a:p>
            <a:r>
              <a:rPr lang="en-US" dirty="0">
                <a:solidFill>
                  <a:srgbClr val="FFFFFF"/>
                </a:solidFill>
                <a:latin typeface="Arial" charset="0"/>
              </a:rPr>
              <a:t>Server </a:t>
            </a:r>
            <a:r>
              <a:rPr lang="en-US" dirty="0" smtClean="0">
                <a:solidFill>
                  <a:srgbClr val="FFFFFF"/>
                </a:solidFill>
                <a:latin typeface="Arial" charset="0"/>
              </a:rPr>
              <a:t>certificate</a:t>
            </a:r>
            <a:endParaRPr lang="en-US" dirty="0">
              <a:solidFill>
                <a:srgbClr val="FFFFFF"/>
              </a:solidFill>
              <a:latin typeface="Arial" charset="0"/>
            </a:endParaRPr>
          </a:p>
        </p:txBody>
      </p:sp>
      <p:sp>
        <p:nvSpPr>
          <p:cNvPr id="33" name="AutoShape 7"/>
          <p:cNvSpPr>
            <a:spLocks noChangeArrowheads="1"/>
          </p:cNvSpPr>
          <p:nvPr/>
        </p:nvSpPr>
        <p:spPr bwMode="auto">
          <a:xfrm>
            <a:off x="0" y="5143512"/>
            <a:ext cx="1373065" cy="517736"/>
          </a:xfrm>
          <a:prstGeom prst="wedgeRoundRectCallout">
            <a:avLst>
              <a:gd name="adj1" fmla="val 59665"/>
              <a:gd name="adj2" fmla="val -108853"/>
              <a:gd name="adj3" fmla="val 16667"/>
            </a:avLst>
          </a:prstGeom>
          <a:solidFill>
            <a:schemeClr val="accent6">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Optional</a:t>
            </a:r>
          </a:p>
          <a:p>
            <a:r>
              <a:rPr lang="en-US" dirty="0" smtClean="0">
                <a:solidFill>
                  <a:srgbClr val="FFFFFF"/>
                </a:solidFill>
                <a:latin typeface="Arial" charset="0"/>
              </a:rPr>
              <a:t>signature</a:t>
            </a:r>
            <a:endParaRPr lang="en-US" dirty="0">
              <a:solidFill>
                <a:srgbClr val="FFFFFF"/>
              </a:solidFill>
              <a:latin typeface="Arial" charset="0"/>
            </a:endParaRPr>
          </a:p>
        </p:txBody>
      </p:sp>
      <p:sp>
        <p:nvSpPr>
          <p:cNvPr id="21" name="AutoShape 7"/>
          <p:cNvSpPr>
            <a:spLocks noChangeArrowheads="1"/>
          </p:cNvSpPr>
          <p:nvPr/>
        </p:nvSpPr>
        <p:spPr bwMode="auto">
          <a:xfrm>
            <a:off x="-36512" y="5952700"/>
            <a:ext cx="1512168" cy="572644"/>
          </a:xfrm>
          <a:prstGeom prst="wedgeRoundRectCallout">
            <a:avLst>
              <a:gd name="adj1" fmla="val 59665"/>
              <a:gd name="adj2" fmla="val -108853"/>
              <a:gd name="adj3" fmla="val 16667"/>
            </a:avLst>
          </a:prstGeom>
          <a:solidFill>
            <a:schemeClr val="accent5">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Key confirmation</a:t>
            </a:r>
            <a:endParaRPr lang="en-US" dirty="0">
              <a:solidFill>
                <a:srgbClr val="FFFFFF"/>
              </a:solidFill>
              <a:latin typeface="Arial" charset="0"/>
            </a:endParaRPr>
          </a:p>
        </p:txBody>
      </p:sp>
      <p:sp>
        <p:nvSpPr>
          <p:cNvPr id="22" name="AutoShape 7"/>
          <p:cNvSpPr>
            <a:spLocks noChangeArrowheads="1"/>
          </p:cNvSpPr>
          <p:nvPr/>
        </p:nvSpPr>
        <p:spPr bwMode="auto">
          <a:xfrm>
            <a:off x="7631832" y="4581128"/>
            <a:ext cx="1512168" cy="572644"/>
          </a:xfrm>
          <a:prstGeom prst="wedgeRoundRectCallout">
            <a:avLst>
              <a:gd name="adj1" fmla="val -107842"/>
              <a:gd name="adj2" fmla="val 197660"/>
              <a:gd name="adj3" fmla="val 16667"/>
            </a:avLst>
          </a:prstGeom>
          <a:solidFill>
            <a:schemeClr val="accent5">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Key confirmation</a:t>
            </a:r>
            <a:endParaRPr lang="en-US" dirty="0">
              <a:solidFill>
                <a:srgbClr val="FFFFFF"/>
              </a:solidFill>
              <a:latin typeface="Arial" charset="0"/>
            </a:endParaRPr>
          </a:p>
        </p:txBody>
      </p:sp>
      <p:sp>
        <p:nvSpPr>
          <p:cNvPr id="773129" name="AutoShape 9"/>
          <p:cNvSpPr>
            <a:spLocks noChangeArrowheads="1"/>
          </p:cNvSpPr>
          <p:nvPr/>
        </p:nvSpPr>
        <p:spPr bwMode="auto">
          <a:xfrm>
            <a:off x="7572396" y="5229200"/>
            <a:ext cx="1571604" cy="1628800"/>
          </a:xfrm>
          <a:prstGeom prst="wedgeRoundRectCallout">
            <a:avLst>
              <a:gd name="adj1" fmla="val -61380"/>
              <a:gd name="adj2" fmla="val 27459"/>
              <a:gd name="adj3" fmla="val 16667"/>
            </a:avLst>
          </a:prstGeom>
          <a:solidFill>
            <a:schemeClr val="accent1">
              <a:lumMod val="50000"/>
            </a:schemeClr>
          </a:solidFill>
          <a:ln w="38100" algn="ctr">
            <a:solidFill>
              <a:schemeClr val="accent6">
                <a:lumMod val="50000"/>
              </a:schemeClr>
            </a:solidFill>
            <a:miter lim="800000"/>
            <a:headEnd/>
            <a:tailEnd/>
          </a:ln>
          <a:effectLst/>
        </p:spPr>
        <p:txBody>
          <a:bodyPr anchor="ctr"/>
          <a:lstStyle/>
          <a:p>
            <a:r>
              <a:rPr lang="en-US" sz="2000" dirty="0">
                <a:solidFill>
                  <a:srgbClr val="FFFFFF"/>
                </a:solidFill>
                <a:latin typeface="Arial" charset="0"/>
              </a:rPr>
              <a:t>Encrypted </a:t>
            </a:r>
            <a:r>
              <a:rPr lang="en-US" sz="2000" dirty="0" smtClean="0">
                <a:solidFill>
                  <a:srgbClr val="FFFFFF"/>
                </a:solidFill>
                <a:latin typeface="Arial" charset="0"/>
              </a:rPr>
              <a:t>and </a:t>
            </a:r>
            <a:r>
              <a:rPr lang="en-US" sz="2000" dirty="0" err="1" smtClean="0">
                <a:solidFill>
                  <a:srgbClr val="FFFFFF"/>
                </a:solidFill>
                <a:latin typeface="Arial" charset="0"/>
              </a:rPr>
              <a:t>MAC’ed</a:t>
            </a:r>
            <a:r>
              <a:rPr lang="en-US" sz="2000" dirty="0" smtClean="0">
                <a:solidFill>
                  <a:srgbClr val="FFFFFF"/>
                </a:solidFill>
                <a:latin typeface="Arial" charset="0"/>
              </a:rPr>
              <a:t> session data</a:t>
            </a:r>
            <a:endParaRPr lang="en-US" sz="2000" dirty="0">
              <a:solidFill>
                <a:srgbClr val="FFFFFF"/>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31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73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5" grpId="0" animBg="1"/>
      <p:bldP spid="773127" grpId="0" animBg="1"/>
      <p:bldP spid="773128" grpId="0" animBg="1"/>
      <p:bldP spid="773131" grpId="0" animBg="1"/>
      <p:bldP spid="773132" grpId="0" animBg="1"/>
      <p:bldP spid="773124" grpId="0" animBg="1"/>
      <p:bldP spid="33" grpId="0" animBg="1"/>
      <p:bldP spid="21" grpId="0" animBg="1"/>
      <p:bldP spid="22" grpId="0" animBg="1"/>
      <p:bldP spid="7731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22</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TLS handshake</a:t>
            </a:r>
            <a:endParaRPr lang="en-US" dirty="0"/>
          </a:p>
        </p:txBody>
      </p:sp>
      <p:sp>
        <p:nvSpPr>
          <p:cNvPr id="4" name="Content Placeholder 3"/>
          <p:cNvSpPr>
            <a:spLocks noGrp="1"/>
          </p:cNvSpPr>
          <p:nvPr>
            <p:ph sz="quarter" idx="13"/>
          </p:nvPr>
        </p:nvSpPr>
        <p:spPr>
          <a:xfrm>
            <a:off x="428596" y="1071546"/>
            <a:ext cx="8286750" cy="5143536"/>
          </a:xfrm>
        </p:spPr>
        <p:txBody>
          <a:bodyPr>
            <a:noAutofit/>
          </a:bodyPr>
          <a:lstStyle/>
          <a:p>
            <a:pPr marL="1438275" indent="-1438275">
              <a:buNone/>
            </a:pPr>
            <a:r>
              <a:rPr lang="en-GB" sz="2000" dirty="0" smtClean="0"/>
              <a:t>1. C → S: 	</a:t>
            </a:r>
            <a:r>
              <a:rPr lang="en-GB" sz="2000" dirty="0" err="1" smtClean="0">
                <a:solidFill>
                  <a:sysClr val="windowText" lastClr="000000"/>
                </a:solidFill>
              </a:rPr>
              <a:t>ClientHello</a:t>
            </a:r>
            <a:endParaRPr lang="en-GB" sz="2000" dirty="0" smtClean="0">
              <a:solidFill>
                <a:sysClr val="windowText" lastClr="000000"/>
              </a:solidFill>
            </a:endParaRPr>
          </a:p>
          <a:p>
            <a:pPr marL="1438275" indent="-1438275">
              <a:buNone/>
            </a:pPr>
            <a:r>
              <a:rPr lang="en-GB" sz="2000" dirty="0" smtClean="0">
                <a:solidFill>
                  <a:sysClr val="windowText" lastClr="000000"/>
                </a:solidFill>
              </a:rPr>
              <a:t>2. S → C: 	</a:t>
            </a:r>
            <a:r>
              <a:rPr lang="en-GB" sz="2000" dirty="0" err="1" smtClean="0">
                <a:solidFill>
                  <a:sysClr val="windowText" lastClr="000000"/>
                </a:solidFill>
              </a:rPr>
              <a:t>ServerHello</a:t>
            </a:r>
            <a:r>
              <a:rPr lang="en-GB" sz="2000" dirty="0" smtClean="0">
                <a:solidFill>
                  <a:sysClr val="windowText" lastClr="000000"/>
                </a:solidFill>
              </a:rPr>
              <a:t>, </a:t>
            </a:r>
            <a:br>
              <a:rPr lang="en-GB" sz="2000" dirty="0" smtClean="0">
                <a:solidFill>
                  <a:sysClr val="windowText" lastClr="000000"/>
                </a:solidFill>
              </a:rPr>
            </a:br>
            <a:r>
              <a:rPr lang="en-GB" sz="2000" dirty="0" smtClean="0">
                <a:solidFill>
                  <a:sysClr val="windowText" lastClr="000000"/>
                </a:solidFill>
              </a:rPr>
              <a:t>Certificate, </a:t>
            </a:r>
            <a:br>
              <a:rPr lang="en-GB" sz="2000" dirty="0" smtClean="0">
                <a:solidFill>
                  <a:sysClr val="windowText" lastClr="000000"/>
                </a:solidFill>
              </a:rPr>
            </a:br>
            <a:r>
              <a:rPr lang="en-GB" sz="2000" dirty="0" smtClean="0">
                <a:solidFill>
                  <a:sysClr val="windowText" lastClr="000000"/>
                </a:solidFill>
              </a:rPr>
              <a:t>[ </a:t>
            </a:r>
            <a:r>
              <a:rPr lang="en-GB" sz="2000" dirty="0" err="1" smtClean="0">
                <a:solidFill>
                  <a:sysClr val="windowText" lastClr="000000"/>
                </a:solidFill>
              </a:rPr>
              <a:t>ServerKeyExchange</a:t>
            </a:r>
            <a:r>
              <a:rPr lang="en-GB" sz="2000" dirty="0" smtClean="0">
                <a:solidFill>
                  <a:sysClr val="windowText" lastClr="000000"/>
                </a:solidFill>
              </a:rPr>
              <a:t> ], </a:t>
            </a:r>
            <a:br>
              <a:rPr lang="en-GB" sz="2000" dirty="0" smtClean="0">
                <a:solidFill>
                  <a:sysClr val="windowText" lastClr="000000"/>
                </a:solidFill>
              </a:rPr>
            </a:br>
            <a:r>
              <a:rPr lang="en-GB" sz="2000" dirty="0" smtClean="0">
                <a:solidFill>
                  <a:sysClr val="windowText" lastClr="000000"/>
                </a:solidFill>
              </a:rPr>
              <a:t>[ </a:t>
            </a:r>
            <a:r>
              <a:rPr lang="en-GB" sz="2000" dirty="0" err="1" smtClean="0">
                <a:solidFill>
                  <a:sysClr val="windowText" lastClr="000000"/>
                </a:solidFill>
              </a:rPr>
              <a:t>CertificateRequest</a:t>
            </a:r>
            <a:r>
              <a:rPr lang="en-GB" sz="2000" dirty="0" smtClean="0">
                <a:solidFill>
                  <a:sysClr val="windowText" lastClr="000000"/>
                </a:solidFill>
              </a:rPr>
              <a:t> ], </a:t>
            </a:r>
            <a:br>
              <a:rPr lang="en-GB" sz="2000" dirty="0" smtClean="0">
                <a:solidFill>
                  <a:sysClr val="windowText" lastClr="000000"/>
                </a:solidFill>
              </a:rPr>
            </a:br>
            <a:r>
              <a:rPr lang="en-GB" sz="2000" dirty="0" err="1" smtClean="0">
                <a:solidFill>
                  <a:sysClr val="windowText" lastClr="000000"/>
                </a:solidFill>
              </a:rPr>
              <a:t>ServerHelloDone</a:t>
            </a:r>
            <a:endParaRPr lang="en-GB" sz="2000" dirty="0" smtClean="0">
              <a:solidFill>
                <a:sysClr val="windowText" lastClr="000000"/>
              </a:solidFill>
            </a:endParaRPr>
          </a:p>
          <a:p>
            <a:pPr marL="1438275" indent="-1438275">
              <a:buNone/>
            </a:pPr>
            <a:r>
              <a:rPr lang="en-GB" sz="2000" dirty="0" smtClean="0">
                <a:solidFill>
                  <a:sysClr val="windowText" lastClr="000000"/>
                </a:solidFill>
              </a:rPr>
              <a:t>3. C → S: 	[ Certificate ], </a:t>
            </a:r>
            <a:br>
              <a:rPr lang="en-GB" sz="2000" dirty="0" smtClean="0">
                <a:solidFill>
                  <a:sysClr val="windowText" lastClr="000000"/>
                </a:solidFill>
              </a:rPr>
            </a:br>
            <a:r>
              <a:rPr lang="en-GB" sz="2000" dirty="0" err="1" smtClean="0">
                <a:solidFill>
                  <a:sysClr val="windowText" lastClr="000000"/>
                </a:solidFill>
              </a:rPr>
              <a:t>ClientKeyExchange</a:t>
            </a:r>
            <a:r>
              <a:rPr lang="en-GB" sz="2000" dirty="0" smtClean="0">
                <a:solidFill>
                  <a:sysClr val="windowText" lastClr="000000"/>
                </a:solidFill>
              </a:rPr>
              <a:t>, </a:t>
            </a:r>
            <a:br>
              <a:rPr lang="en-GB" sz="2000" dirty="0" smtClean="0">
                <a:solidFill>
                  <a:sysClr val="windowText" lastClr="000000"/>
                </a:solidFill>
              </a:rPr>
            </a:br>
            <a:r>
              <a:rPr lang="en-GB" sz="2000" dirty="0" smtClean="0">
                <a:solidFill>
                  <a:sysClr val="windowText" lastClr="000000"/>
                </a:solidFill>
              </a:rPr>
              <a:t>[ </a:t>
            </a:r>
            <a:r>
              <a:rPr lang="en-GB" sz="2000" dirty="0" err="1" smtClean="0">
                <a:solidFill>
                  <a:sysClr val="windowText" lastClr="000000"/>
                </a:solidFill>
              </a:rPr>
              <a:t>CertificateVerify</a:t>
            </a:r>
            <a:r>
              <a:rPr lang="en-GB" sz="2000" dirty="0" smtClean="0">
                <a:solidFill>
                  <a:sysClr val="windowText" lastClr="000000"/>
                </a:solidFill>
              </a:rPr>
              <a:t> ], </a:t>
            </a:r>
            <a:br>
              <a:rPr lang="en-GB" sz="2000" dirty="0" smtClean="0">
                <a:solidFill>
                  <a:sysClr val="windowText" lastClr="000000"/>
                </a:solidFill>
              </a:rPr>
            </a:br>
            <a:r>
              <a:rPr lang="en-GB" sz="2000" dirty="0" err="1" smtClean="0">
                <a:solidFill>
                  <a:sysClr val="windowText" lastClr="000000"/>
                </a:solidFill>
              </a:rPr>
              <a:t>ChangeCipherSpec</a:t>
            </a:r>
            <a:r>
              <a:rPr lang="en-GB" sz="2000" dirty="0" smtClean="0">
                <a:solidFill>
                  <a:sysClr val="windowText" lastClr="000000"/>
                </a:solidFill>
              </a:rPr>
              <a:t>, </a:t>
            </a:r>
            <a:br>
              <a:rPr lang="en-GB" sz="2000" dirty="0" smtClean="0">
                <a:solidFill>
                  <a:sysClr val="windowText" lastClr="000000"/>
                </a:solidFill>
              </a:rPr>
            </a:br>
            <a:r>
              <a:rPr lang="en-GB" sz="2000" dirty="0" smtClean="0">
                <a:solidFill>
                  <a:sysClr val="windowText" lastClr="000000"/>
                </a:solidFill>
              </a:rPr>
              <a:t>Finished</a:t>
            </a:r>
          </a:p>
          <a:p>
            <a:pPr marL="1438275" indent="-1438275">
              <a:buNone/>
            </a:pPr>
            <a:r>
              <a:rPr lang="en-GB" sz="2000" dirty="0" smtClean="0">
                <a:solidFill>
                  <a:sysClr val="windowText" lastClr="000000"/>
                </a:solidFill>
              </a:rPr>
              <a:t>4. S → C: 	</a:t>
            </a:r>
            <a:r>
              <a:rPr lang="en-GB" sz="2000" dirty="0" err="1" smtClean="0">
                <a:solidFill>
                  <a:sysClr val="windowText" lastClr="000000"/>
                </a:solidFill>
              </a:rPr>
              <a:t>ChangeCipherSpec</a:t>
            </a:r>
            <a:r>
              <a:rPr lang="en-GB" sz="2000" dirty="0" smtClean="0">
                <a:solidFill>
                  <a:sysClr val="windowText" lastClr="000000"/>
                </a:solidFill>
              </a:rPr>
              <a:t>, </a:t>
            </a:r>
            <a:br>
              <a:rPr lang="en-GB" sz="2000" dirty="0" smtClean="0">
                <a:solidFill>
                  <a:sysClr val="windowText" lastClr="000000"/>
                </a:solidFill>
              </a:rPr>
            </a:br>
            <a:r>
              <a:rPr lang="en-GB" sz="2000" dirty="0" smtClean="0">
                <a:solidFill>
                  <a:sysClr val="windowText" lastClr="000000"/>
                </a:solidFill>
              </a:rPr>
              <a:t>Finished</a:t>
            </a:r>
            <a:endParaRPr lang="en-US" sz="2000" b="1" dirty="0" smtClean="0">
              <a:solidFill>
                <a:sysClr val="windowText" lastClr="000000"/>
              </a:solidFill>
            </a:endParaRPr>
          </a:p>
          <a:p>
            <a:endParaRPr lang="en-GB" sz="2000" dirty="0" smtClean="0">
              <a:solidFill>
                <a:sysClr val="windowText" lastClr="000000"/>
              </a:solidFill>
            </a:endParaRPr>
          </a:p>
          <a:p>
            <a:r>
              <a:rPr lang="en-GB" sz="2000" dirty="0" smtClean="0">
                <a:solidFill>
                  <a:sysClr val="windowText" lastClr="000000"/>
                </a:solidFill>
              </a:rPr>
              <a:t>[Brackets] indicate fields </a:t>
            </a:r>
            <a:r>
              <a:rPr lang="en-GB" sz="2000" dirty="0" smtClean="0">
                <a:solidFill>
                  <a:sysClr val="windowText" lastClr="000000"/>
                </a:solidFill>
              </a:rPr>
              <a:t>not needed in one-directional </a:t>
            </a:r>
            <a:r>
              <a:rPr lang="en-GB" sz="2000" dirty="0" smtClean="0">
                <a:solidFill>
                  <a:sysClr val="windowText" lastClr="000000"/>
                </a:solidFill>
              </a:rPr>
              <a:t>authentication</a:t>
            </a:r>
            <a:endParaRPr lang="en-US" sz="2000" dirty="0" smtClean="0">
              <a:solidFill>
                <a:sysClr val="windowText" lastClr="000000"/>
              </a:solidFill>
            </a:endParaRPr>
          </a:p>
          <a:p>
            <a:endParaRPr lang="en-US" sz="20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23</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TLS_DHE_DSS handshake</a:t>
            </a:r>
            <a:endParaRPr lang="en-US" dirty="0"/>
          </a:p>
        </p:txBody>
      </p:sp>
      <p:sp>
        <p:nvSpPr>
          <p:cNvPr id="4" name="Content Placeholder 3"/>
          <p:cNvSpPr>
            <a:spLocks noGrp="1"/>
          </p:cNvSpPr>
          <p:nvPr>
            <p:ph sz="quarter" idx="13"/>
          </p:nvPr>
        </p:nvSpPr>
        <p:spPr>
          <a:xfrm>
            <a:off x="428596" y="1071546"/>
            <a:ext cx="8286750" cy="5357850"/>
          </a:xfrm>
        </p:spPr>
        <p:txBody>
          <a:bodyPr>
            <a:noAutofit/>
          </a:bodyPr>
          <a:lstStyle/>
          <a:p>
            <a:pPr marL="1438275" indent="-1438275">
              <a:buNone/>
            </a:pPr>
            <a:r>
              <a:rPr lang="en-GB" sz="2000" dirty="0" smtClean="0"/>
              <a:t>1. C → S: 	Versions, </a:t>
            </a:r>
            <a:r>
              <a:rPr lang="en-GB" sz="2000" dirty="0" smtClean="0">
                <a:solidFill>
                  <a:schemeClr val="accent1">
                    <a:lumMod val="75000"/>
                  </a:schemeClr>
                </a:solidFill>
              </a:rPr>
              <a:t>N</a:t>
            </a:r>
            <a:r>
              <a:rPr lang="en-GB" sz="2000" baseline="-25000" dirty="0" smtClean="0">
                <a:solidFill>
                  <a:schemeClr val="accent1">
                    <a:lumMod val="75000"/>
                  </a:schemeClr>
                </a:solidFill>
              </a:rPr>
              <a:t>C </a:t>
            </a:r>
            <a:r>
              <a:rPr lang="en-GB" sz="2000" dirty="0" smtClean="0"/>
              <a:t>, </a:t>
            </a:r>
            <a:r>
              <a:rPr lang="en-GB" sz="2000" dirty="0" err="1" smtClean="0"/>
              <a:t>SessionId</a:t>
            </a:r>
            <a:r>
              <a:rPr lang="en-GB" sz="2000" dirty="0" smtClean="0"/>
              <a:t>, </a:t>
            </a:r>
            <a:r>
              <a:rPr lang="en-GB" sz="2000" dirty="0" err="1" smtClean="0"/>
              <a:t>CipherSuites</a:t>
            </a:r>
            <a:r>
              <a:rPr lang="en-GB" sz="2000" baseline="-25000" dirty="0" smtClean="0"/>
              <a:t> </a:t>
            </a:r>
            <a:endParaRPr lang="en-GB" sz="2000" dirty="0" smtClean="0"/>
          </a:p>
          <a:p>
            <a:pPr marL="1438275" indent="-1438275">
              <a:buNone/>
            </a:pPr>
            <a:r>
              <a:rPr lang="en-GB" sz="2000" dirty="0" smtClean="0"/>
              <a:t>2. S → C:	Version, </a:t>
            </a:r>
            <a:r>
              <a:rPr lang="en-GB" sz="2000" dirty="0" smtClean="0">
                <a:solidFill>
                  <a:schemeClr val="accent1">
                    <a:lumMod val="75000"/>
                  </a:schemeClr>
                </a:solidFill>
              </a:rPr>
              <a:t>N</a:t>
            </a:r>
            <a:r>
              <a:rPr lang="en-GB" sz="2000" baseline="-25000" dirty="0" smtClean="0">
                <a:solidFill>
                  <a:schemeClr val="accent1">
                    <a:lumMod val="75000"/>
                  </a:schemeClr>
                </a:solidFill>
              </a:rPr>
              <a:t>S</a:t>
            </a:r>
            <a:r>
              <a:rPr lang="en-GB" sz="2000" baseline="-25000" dirty="0" smtClean="0"/>
              <a:t> </a:t>
            </a:r>
            <a:r>
              <a:rPr lang="en-GB" sz="2000" dirty="0" smtClean="0"/>
              <a:t>, </a:t>
            </a:r>
            <a:r>
              <a:rPr lang="en-GB" sz="2000" dirty="0" err="1" smtClean="0"/>
              <a:t>SessionId</a:t>
            </a:r>
            <a:r>
              <a:rPr lang="en-GB" sz="2000" dirty="0" smtClean="0"/>
              <a:t>, </a:t>
            </a:r>
            <a:r>
              <a:rPr lang="en-GB" sz="2000" dirty="0" err="1" smtClean="0"/>
              <a:t>CipherSuite</a:t>
            </a:r>
            <a:r>
              <a:rPr lang="en-GB" sz="2000" dirty="0" smtClean="0"/>
              <a:t/>
            </a:r>
            <a:br>
              <a:rPr lang="en-GB" sz="2000" dirty="0" smtClean="0"/>
            </a:br>
            <a:r>
              <a:rPr lang="en-GB" sz="2000" dirty="0" err="1" smtClean="0">
                <a:solidFill>
                  <a:schemeClr val="accent5">
                    <a:lumMod val="75000"/>
                  </a:schemeClr>
                </a:solidFill>
              </a:rPr>
              <a:t>CertChain</a:t>
            </a:r>
            <a:r>
              <a:rPr lang="en-GB" sz="2000" baseline="-25000" dirty="0" err="1" smtClean="0">
                <a:solidFill>
                  <a:schemeClr val="accent5">
                    <a:lumMod val="75000"/>
                  </a:schemeClr>
                </a:solidFill>
              </a:rPr>
              <a:t>S</a:t>
            </a:r>
            <a:r>
              <a:rPr lang="en-GB" sz="2000" dirty="0" smtClean="0"/>
              <a:t> </a:t>
            </a:r>
            <a:br>
              <a:rPr lang="en-GB" sz="2000" dirty="0" smtClean="0"/>
            </a:br>
            <a:r>
              <a:rPr lang="en-GB" sz="2000" dirty="0" smtClean="0">
                <a:solidFill>
                  <a:schemeClr val="accent2">
                    <a:lumMod val="75000"/>
                  </a:schemeClr>
                </a:solidFill>
              </a:rPr>
              <a:t>g, n, </a:t>
            </a:r>
            <a:r>
              <a:rPr lang="en-GB" sz="2000" dirty="0" err="1" smtClean="0">
                <a:solidFill>
                  <a:schemeClr val="accent2">
                    <a:lumMod val="75000"/>
                  </a:schemeClr>
                </a:solidFill>
              </a:rPr>
              <a:t>g</a:t>
            </a:r>
            <a:r>
              <a:rPr lang="en-GB" sz="2000" baseline="30000" dirty="0" err="1" smtClean="0">
                <a:solidFill>
                  <a:schemeClr val="accent2">
                    <a:lumMod val="75000"/>
                  </a:schemeClr>
                </a:solidFill>
              </a:rPr>
              <a:t>y</a:t>
            </a:r>
            <a:r>
              <a:rPr lang="en-GB" sz="2000" dirty="0" smtClean="0"/>
              <a:t>, </a:t>
            </a:r>
            <a:r>
              <a:rPr lang="en-GB" sz="2000" dirty="0" err="1" smtClean="0">
                <a:solidFill>
                  <a:schemeClr val="accent4">
                    <a:lumMod val="75000"/>
                  </a:schemeClr>
                </a:solidFill>
              </a:rPr>
              <a:t>Sign</a:t>
            </a:r>
            <a:r>
              <a:rPr lang="en-GB" sz="2000" baseline="-25000" dirty="0" err="1" smtClean="0">
                <a:solidFill>
                  <a:schemeClr val="accent4">
                    <a:lumMod val="75000"/>
                  </a:schemeClr>
                </a:solidFill>
              </a:rPr>
              <a:t>S</a:t>
            </a:r>
            <a:r>
              <a:rPr lang="en-GB" sz="2000" dirty="0" smtClean="0">
                <a:solidFill>
                  <a:schemeClr val="accent4">
                    <a:lumMod val="75000"/>
                  </a:schemeClr>
                </a:solidFill>
              </a:rPr>
              <a:t>(N</a:t>
            </a:r>
            <a:r>
              <a:rPr lang="en-GB" sz="2000" baseline="-25000" dirty="0" smtClean="0">
                <a:solidFill>
                  <a:schemeClr val="accent4">
                    <a:lumMod val="75000"/>
                  </a:schemeClr>
                </a:solidFill>
              </a:rPr>
              <a:t>C</a:t>
            </a:r>
            <a:r>
              <a:rPr lang="en-GB" sz="2000" dirty="0" smtClean="0">
                <a:solidFill>
                  <a:schemeClr val="accent4">
                    <a:lumMod val="75000"/>
                  </a:schemeClr>
                </a:solidFill>
              </a:rPr>
              <a:t>, N</a:t>
            </a:r>
            <a:r>
              <a:rPr lang="en-GB" sz="2000" baseline="-25000" dirty="0" smtClean="0">
                <a:solidFill>
                  <a:schemeClr val="accent4">
                    <a:lumMod val="75000"/>
                  </a:schemeClr>
                </a:solidFill>
              </a:rPr>
              <a:t>S</a:t>
            </a:r>
            <a:r>
              <a:rPr lang="en-GB" sz="2000" dirty="0" smtClean="0">
                <a:solidFill>
                  <a:schemeClr val="accent4">
                    <a:lumMod val="75000"/>
                  </a:schemeClr>
                </a:solidFill>
              </a:rPr>
              <a:t>, g, n, </a:t>
            </a:r>
            <a:r>
              <a:rPr lang="en-GB" sz="2000" dirty="0" err="1" smtClean="0">
                <a:solidFill>
                  <a:schemeClr val="accent4">
                    <a:lumMod val="75000"/>
                  </a:schemeClr>
                </a:solidFill>
              </a:rPr>
              <a:t>g</a:t>
            </a:r>
            <a:r>
              <a:rPr lang="en-GB" sz="2000" baseline="30000" dirty="0" err="1" smtClean="0">
                <a:solidFill>
                  <a:schemeClr val="accent4">
                    <a:lumMod val="75000"/>
                  </a:schemeClr>
                </a:solidFill>
              </a:rPr>
              <a:t>y</a:t>
            </a:r>
            <a:r>
              <a:rPr lang="en-GB" sz="2000" dirty="0" smtClean="0">
                <a:solidFill>
                  <a:schemeClr val="accent4">
                    <a:lumMod val="75000"/>
                  </a:schemeClr>
                </a:solidFill>
              </a:rPr>
              <a:t>)</a:t>
            </a:r>
            <a:r>
              <a:rPr lang="en-GB" sz="2000" dirty="0" smtClean="0"/>
              <a:t/>
            </a:r>
            <a:br>
              <a:rPr lang="en-GB" sz="2000" dirty="0" smtClean="0"/>
            </a:br>
            <a:r>
              <a:rPr lang="en-GB" sz="2000" dirty="0" smtClean="0"/>
              <a:t>[ Root CAs ]</a:t>
            </a:r>
            <a:br>
              <a:rPr lang="en-GB" sz="2000" dirty="0" smtClean="0"/>
            </a:br>
            <a:endParaRPr lang="en-GB" sz="2000" dirty="0" smtClean="0"/>
          </a:p>
          <a:p>
            <a:pPr marL="1438275" indent="-1438275">
              <a:buNone/>
            </a:pPr>
            <a:r>
              <a:rPr lang="en-GB" sz="2000" dirty="0" smtClean="0"/>
              <a:t>3. C → S: 	</a:t>
            </a:r>
            <a:r>
              <a:rPr lang="en-GB" sz="2000" dirty="0" smtClean="0">
                <a:solidFill>
                  <a:schemeClr val="accent5">
                    <a:lumMod val="75000"/>
                  </a:schemeClr>
                </a:solidFill>
              </a:rPr>
              <a:t>[ </a:t>
            </a:r>
            <a:r>
              <a:rPr lang="en-GB" sz="2000" dirty="0" err="1" smtClean="0">
                <a:solidFill>
                  <a:schemeClr val="accent5">
                    <a:lumMod val="75000"/>
                  </a:schemeClr>
                </a:solidFill>
              </a:rPr>
              <a:t>CertChain</a:t>
            </a:r>
            <a:r>
              <a:rPr lang="en-GB" sz="2000" baseline="-25000" dirty="0" err="1" smtClean="0">
                <a:solidFill>
                  <a:schemeClr val="accent5">
                    <a:lumMod val="75000"/>
                  </a:schemeClr>
                </a:solidFill>
              </a:rPr>
              <a:t>C</a:t>
            </a:r>
            <a:r>
              <a:rPr lang="en-GB" sz="2000" baseline="-25000" dirty="0" smtClean="0">
                <a:solidFill>
                  <a:schemeClr val="accent5">
                    <a:lumMod val="75000"/>
                  </a:schemeClr>
                </a:solidFill>
              </a:rPr>
              <a:t> </a:t>
            </a:r>
            <a:r>
              <a:rPr lang="en-GB" sz="2000" dirty="0" smtClean="0">
                <a:solidFill>
                  <a:schemeClr val="accent5">
                    <a:lumMod val="75000"/>
                  </a:schemeClr>
                </a:solidFill>
              </a:rPr>
              <a:t>]</a:t>
            </a:r>
            <a:r>
              <a:rPr lang="en-GB" sz="2000" dirty="0" smtClean="0"/>
              <a:t/>
            </a:r>
            <a:br>
              <a:rPr lang="en-GB" sz="2000" dirty="0" smtClean="0"/>
            </a:br>
            <a:r>
              <a:rPr lang="en-GB" sz="2000" dirty="0" err="1" smtClean="0">
                <a:solidFill>
                  <a:schemeClr val="accent2">
                    <a:lumMod val="75000"/>
                  </a:schemeClr>
                </a:solidFill>
              </a:rPr>
              <a:t>g</a:t>
            </a:r>
            <a:r>
              <a:rPr lang="en-GB" sz="2000" baseline="30000" dirty="0" err="1" smtClean="0">
                <a:solidFill>
                  <a:schemeClr val="accent2">
                    <a:lumMod val="75000"/>
                  </a:schemeClr>
                </a:solidFill>
              </a:rPr>
              <a:t>x</a:t>
            </a:r>
            <a:r>
              <a:rPr lang="en-GB" sz="2000" dirty="0" smtClean="0"/>
              <a:t> </a:t>
            </a:r>
            <a:br>
              <a:rPr lang="en-GB" sz="2000" dirty="0" smtClean="0"/>
            </a:br>
            <a:r>
              <a:rPr lang="en-GB" sz="2000" dirty="0" smtClean="0">
                <a:solidFill>
                  <a:schemeClr val="accent4">
                    <a:lumMod val="75000"/>
                  </a:schemeClr>
                </a:solidFill>
              </a:rPr>
              <a:t>[ </a:t>
            </a:r>
            <a:r>
              <a:rPr lang="en-GB" sz="2000" dirty="0" err="1" smtClean="0">
                <a:solidFill>
                  <a:schemeClr val="accent4">
                    <a:lumMod val="75000"/>
                  </a:schemeClr>
                </a:solidFill>
              </a:rPr>
              <a:t>Sign</a:t>
            </a:r>
            <a:r>
              <a:rPr lang="en-GB" sz="2000" baseline="-25000" dirty="0" err="1" smtClean="0">
                <a:solidFill>
                  <a:schemeClr val="accent4">
                    <a:lumMod val="75000"/>
                  </a:schemeClr>
                </a:solidFill>
              </a:rPr>
              <a:t>C</a:t>
            </a:r>
            <a:r>
              <a:rPr lang="en-GB" sz="2000" dirty="0" smtClean="0">
                <a:solidFill>
                  <a:schemeClr val="accent4">
                    <a:lumMod val="75000"/>
                  </a:schemeClr>
                </a:solidFill>
              </a:rPr>
              <a:t>(all previous messages including N</a:t>
            </a:r>
            <a:r>
              <a:rPr lang="en-GB" sz="2000" baseline="-25000" dirty="0" smtClean="0">
                <a:solidFill>
                  <a:schemeClr val="accent4">
                    <a:lumMod val="75000"/>
                  </a:schemeClr>
                </a:solidFill>
              </a:rPr>
              <a:t>C</a:t>
            </a:r>
            <a:r>
              <a:rPr lang="en-GB" sz="2000" dirty="0" smtClean="0">
                <a:solidFill>
                  <a:schemeClr val="accent4">
                    <a:lumMod val="75000"/>
                  </a:schemeClr>
                </a:solidFill>
              </a:rPr>
              <a:t>, N</a:t>
            </a:r>
            <a:r>
              <a:rPr lang="en-GB" sz="2000" baseline="-25000" dirty="0" smtClean="0">
                <a:solidFill>
                  <a:schemeClr val="accent4">
                    <a:lumMod val="75000"/>
                  </a:schemeClr>
                </a:solidFill>
              </a:rPr>
              <a:t>S</a:t>
            </a:r>
            <a:r>
              <a:rPr lang="en-GB" sz="2000" dirty="0" smtClean="0">
                <a:solidFill>
                  <a:schemeClr val="accent4">
                    <a:lumMod val="75000"/>
                  </a:schemeClr>
                </a:solidFill>
              </a:rPr>
              <a:t>, g, n, </a:t>
            </a:r>
            <a:r>
              <a:rPr lang="en-GB" sz="2000" dirty="0" err="1" smtClean="0">
                <a:solidFill>
                  <a:schemeClr val="accent4">
                    <a:lumMod val="75000"/>
                  </a:schemeClr>
                </a:solidFill>
              </a:rPr>
              <a:t>g</a:t>
            </a:r>
            <a:r>
              <a:rPr lang="en-GB" sz="2000" baseline="30000" dirty="0" err="1" smtClean="0">
                <a:solidFill>
                  <a:schemeClr val="accent4">
                    <a:lumMod val="75000"/>
                  </a:schemeClr>
                </a:solidFill>
              </a:rPr>
              <a:t>y</a:t>
            </a:r>
            <a:r>
              <a:rPr lang="en-GB" sz="2000" dirty="0" smtClean="0">
                <a:solidFill>
                  <a:schemeClr val="accent4">
                    <a:lumMod val="75000"/>
                  </a:schemeClr>
                </a:solidFill>
              </a:rPr>
              <a:t>, </a:t>
            </a:r>
            <a:r>
              <a:rPr lang="en-GB" sz="2000" dirty="0" err="1" smtClean="0">
                <a:solidFill>
                  <a:schemeClr val="accent4">
                    <a:lumMod val="75000"/>
                  </a:schemeClr>
                </a:solidFill>
              </a:rPr>
              <a:t>g</a:t>
            </a:r>
            <a:r>
              <a:rPr lang="en-GB" sz="2000" baseline="30000" dirty="0" err="1" smtClean="0">
                <a:solidFill>
                  <a:schemeClr val="accent4">
                    <a:lumMod val="75000"/>
                  </a:schemeClr>
                </a:solidFill>
              </a:rPr>
              <a:t>x</a:t>
            </a:r>
            <a:r>
              <a:rPr lang="en-GB" sz="2000" dirty="0" smtClean="0">
                <a:solidFill>
                  <a:schemeClr val="accent4">
                    <a:lumMod val="75000"/>
                  </a:schemeClr>
                </a:solidFill>
              </a:rPr>
              <a:t>) ]</a:t>
            </a:r>
            <a:r>
              <a:rPr lang="en-GB" sz="2000" dirty="0" smtClean="0"/>
              <a:t/>
            </a:r>
            <a:br>
              <a:rPr lang="en-GB" sz="2000" dirty="0" smtClean="0"/>
            </a:br>
            <a:r>
              <a:rPr lang="en-GB" sz="2000" dirty="0" err="1" smtClean="0"/>
              <a:t>ChangeCipherSpec</a:t>
            </a:r>
            <a:r>
              <a:rPr lang="en-GB" sz="2000" dirty="0" smtClean="0"/>
              <a:t> </a:t>
            </a:r>
            <a:br>
              <a:rPr lang="en-GB" sz="2000" dirty="0" smtClean="0"/>
            </a:br>
            <a:r>
              <a:rPr lang="en-GB" sz="2000" dirty="0" smtClean="0">
                <a:solidFill>
                  <a:schemeClr val="accent3">
                    <a:lumMod val="75000"/>
                  </a:schemeClr>
                </a:solidFill>
              </a:rPr>
              <a:t>MAC</a:t>
            </a:r>
            <a:r>
              <a:rPr lang="en-GB" sz="2000" baseline="-25000" dirty="0" smtClean="0">
                <a:solidFill>
                  <a:schemeClr val="accent3">
                    <a:lumMod val="75000"/>
                  </a:schemeClr>
                </a:solidFill>
              </a:rPr>
              <a:t>SK</a:t>
            </a:r>
            <a:r>
              <a:rPr lang="en-GB" sz="2000" dirty="0" smtClean="0">
                <a:solidFill>
                  <a:schemeClr val="accent3">
                    <a:lumMod val="75000"/>
                  </a:schemeClr>
                </a:solidFill>
              </a:rPr>
              <a:t> (“client finished”, all previous messages)</a:t>
            </a:r>
            <a:endParaRPr lang="en-GB" sz="2000" dirty="0" smtClean="0"/>
          </a:p>
          <a:p>
            <a:pPr marL="1438275" indent="-1438275">
              <a:buNone/>
            </a:pPr>
            <a:r>
              <a:rPr lang="en-GB" sz="2000" dirty="0" smtClean="0"/>
              <a:t>4. S → C: 	</a:t>
            </a:r>
            <a:r>
              <a:rPr lang="en-GB" sz="2000" dirty="0" err="1" smtClean="0"/>
              <a:t>ChangeCipherSpec</a:t>
            </a:r>
            <a:r>
              <a:rPr lang="en-GB" sz="2000" dirty="0" smtClean="0"/>
              <a:t> </a:t>
            </a:r>
            <a:br>
              <a:rPr lang="en-GB" sz="2000" dirty="0" smtClean="0"/>
            </a:br>
            <a:r>
              <a:rPr lang="en-GB" sz="2000" dirty="0" smtClean="0">
                <a:solidFill>
                  <a:schemeClr val="accent3">
                    <a:lumMod val="75000"/>
                  </a:schemeClr>
                </a:solidFill>
              </a:rPr>
              <a:t>MAC</a:t>
            </a:r>
            <a:r>
              <a:rPr lang="en-GB" sz="2000" baseline="-25000" dirty="0" smtClean="0">
                <a:solidFill>
                  <a:schemeClr val="accent3">
                    <a:lumMod val="75000"/>
                  </a:schemeClr>
                </a:solidFill>
              </a:rPr>
              <a:t>SK</a:t>
            </a:r>
            <a:r>
              <a:rPr lang="en-GB" sz="2000" dirty="0" smtClean="0">
                <a:solidFill>
                  <a:schemeClr val="accent3">
                    <a:lumMod val="75000"/>
                  </a:schemeClr>
                </a:solidFill>
              </a:rPr>
              <a:t>("server finished“, all previous messages)</a:t>
            </a:r>
            <a:br>
              <a:rPr lang="en-GB" sz="2000" dirty="0" smtClean="0">
                <a:solidFill>
                  <a:schemeClr val="accent3">
                    <a:lumMod val="75000"/>
                  </a:schemeClr>
                </a:solidFill>
              </a:rPr>
            </a:br>
            <a:endParaRPr lang="en-GB" sz="2000" dirty="0" smtClean="0"/>
          </a:p>
          <a:p>
            <a:r>
              <a:rPr lang="en-GB" sz="2000" dirty="0" err="1" smtClean="0">
                <a:solidFill>
                  <a:schemeClr val="accent2">
                    <a:lumMod val="75000"/>
                  </a:schemeClr>
                </a:solidFill>
              </a:rPr>
              <a:t>pre_master_secret</a:t>
            </a:r>
            <a:r>
              <a:rPr lang="en-GB" sz="2000" dirty="0" smtClean="0"/>
              <a:t> = </a:t>
            </a:r>
            <a:r>
              <a:rPr lang="en-GB" sz="2000" dirty="0" err="1" smtClean="0"/>
              <a:t>g</a:t>
            </a:r>
            <a:r>
              <a:rPr lang="en-GB" sz="2000" baseline="30000" dirty="0" err="1" smtClean="0"/>
              <a:t>xy</a:t>
            </a:r>
            <a:endParaRPr lang="en-GB" sz="2000" baseline="30000" dirty="0" smtClean="0"/>
          </a:p>
          <a:p>
            <a:r>
              <a:rPr lang="en-GB" sz="2000" dirty="0" smtClean="0">
                <a:solidFill>
                  <a:schemeClr val="accent2">
                    <a:lumMod val="75000"/>
                  </a:schemeClr>
                </a:solidFill>
              </a:rPr>
              <a:t>master_secret</a:t>
            </a:r>
            <a:r>
              <a:rPr lang="en-GB" sz="2000" dirty="0" smtClean="0"/>
              <a:t> = SK = h(</a:t>
            </a:r>
            <a:r>
              <a:rPr lang="en-GB" sz="2000" dirty="0" err="1"/>
              <a:t>pre_master_secret</a:t>
            </a:r>
            <a:r>
              <a:rPr lang="en-GB" sz="2000" dirty="0" smtClean="0"/>
              <a:t>, “master secret”, N</a:t>
            </a:r>
            <a:r>
              <a:rPr lang="en-GB" sz="2000" baseline="-25000" dirty="0" smtClean="0"/>
              <a:t>C</a:t>
            </a:r>
            <a:r>
              <a:rPr lang="en-GB" sz="2000" dirty="0" smtClean="0"/>
              <a:t>, N</a:t>
            </a:r>
            <a:r>
              <a:rPr lang="en-GB" sz="2000" baseline="-25000" dirty="0" smtClean="0"/>
              <a:t>S</a:t>
            </a:r>
            <a:r>
              <a:rPr lang="en-GB" sz="2000" dirty="0" smtClean="0"/>
              <a:t>)</a:t>
            </a:r>
          </a:p>
          <a:p>
            <a:r>
              <a:rPr lang="en-GB" sz="2000" dirty="0" smtClean="0"/>
              <a:t>The </a:t>
            </a:r>
            <a:r>
              <a:rPr lang="en-GB" sz="2000" dirty="0"/>
              <a:t>F</a:t>
            </a:r>
            <a:r>
              <a:rPr lang="en-GB" sz="2000" dirty="0" smtClean="0"/>
              <a:t>inished messages are already protected by the new session keys</a:t>
            </a:r>
          </a:p>
          <a:p>
            <a:endParaRPr lang="en-US" sz="2000" dirty="0" smtClean="0"/>
          </a:p>
          <a:p>
            <a:endParaRPr lang="en-US" sz="2000" dirty="0" smtClean="0"/>
          </a:p>
          <a:p>
            <a:endParaRPr lang="en-US" sz="2000" dirty="0"/>
          </a:p>
        </p:txBody>
      </p:sp>
      <p:sp>
        <p:nvSpPr>
          <p:cNvPr id="5" name="Text Box 10"/>
          <p:cNvSpPr txBox="1">
            <a:spLocks noChangeArrowheads="1"/>
          </p:cNvSpPr>
          <p:nvPr/>
        </p:nvSpPr>
        <p:spPr bwMode="auto">
          <a:xfrm>
            <a:off x="6000760" y="1142984"/>
            <a:ext cx="3143272" cy="224676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50000"/>
              </a:spcBef>
            </a:pPr>
            <a:r>
              <a:rPr lang="en-US" sz="2000" dirty="0" smtClean="0">
                <a:solidFill>
                  <a:schemeClr val="bg1"/>
                </a:solidFill>
              </a:rPr>
              <a:t>1. Negotiation</a:t>
            </a:r>
            <a:br>
              <a:rPr lang="en-US" sz="2000" dirty="0" smtClean="0">
                <a:solidFill>
                  <a:schemeClr val="bg1"/>
                </a:solidFill>
              </a:rPr>
            </a:br>
            <a:r>
              <a:rPr lang="en-US" sz="2000" dirty="0" smtClean="0">
                <a:solidFill>
                  <a:schemeClr val="accent2">
                    <a:lumMod val="75000"/>
                  </a:schemeClr>
                </a:solidFill>
              </a:rPr>
              <a:t>2. Ephemeral Diffie-Hellman</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1">
                    <a:lumMod val="75000"/>
                  </a:schemeClr>
                </a:solidFill>
              </a:rPr>
              <a:t>3</a:t>
            </a:r>
            <a:r>
              <a:rPr lang="en-US" sz="2000" dirty="0" smtClean="0">
                <a:solidFill>
                  <a:schemeClr val="accent1">
                    <a:lumMod val="75000"/>
                  </a:schemeClr>
                </a:solidFill>
              </a:rPr>
              <a:t>. Nonces</a:t>
            </a:r>
            <a:r>
              <a:rPr lang="en-US" sz="2000" dirty="0">
                <a:solidFill>
                  <a:schemeClr val="accent1">
                    <a:lumMod val="75000"/>
                  </a:schemeClr>
                </a:solidFill>
              </a:rPr>
              <a:t/>
            </a:r>
            <a:br>
              <a:rPr lang="en-US" sz="2000" dirty="0">
                <a:solidFill>
                  <a:schemeClr val="accent1">
                    <a:lumMod val="75000"/>
                  </a:schemeClr>
                </a:solidFill>
              </a:rPr>
            </a:br>
            <a:r>
              <a:rPr lang="en-US" sz="2000" dirty="0">
                <a:solidFill>
                  <a:schemeClr val="accent4">
                    <a:lumMod val="75000"/>
                  </a:schemeClr>
                </a:solidFill>
              </a:rPr>
              <a:t>4</a:t>
            </a:r>
            <a:r>
              <a:rPr lang="en-US" sz="2000" dirty="0" smtClean="0">
                <a:solidFill>
                  <a:schemeClr val="accent4">
                    <a:lumMod val="75000"/>
                  </a:schemeClr>
                </a:solidFill>
              </a:rPr>
              <a:t>. Signature</a:t>
            </a:r>
            <a:r>
              <a:rPr lang="en-US" sz="2000" dirty="0" smtClean="0">
                <a:solidFill>
                  <a:schemeClr val="accent6">
                    <a:lumMod val="75000"/>
                  </a:schemeClr>
                </a:solidFill>
              </a:rPr>
              <a:t/>
            </a:r>
            <a:br>
              <a:rPr lang="en-US" sz="2000" dirty="0" smtClean="0">
                <a:solidFill>
                  <a:schemeClr val="accent6">
                    <a:lumMod val="75000"/>
                  </a:schemeClr>
                </a:solidFill>
              </a:rPr>
            </a:br>
            <a:r>
              <a:rPr lang="en-US" sz="2000" dirty="0" smtClean="0">
                <a:solidFill>
                  <a:schemeClr val="accent5">
                    <a:lumMod val="75000"/>
                  </a:schemeClr>
                </a:solidFill>
              </a:rPr>
              <a:t>5. Certificates</a:t>
            </a:r>
            <a:r>
              <a:rPr lang="en-US" sz="2000" dirty="0">
                <a:solidFill>
                  <a:srgbClr val="CC3300"/>
                </a:solidFill>
              </a:rPr>
              <a:t/>
            </a:r>
            <a:br>
              <a:rPr lang="en-US" sz="2000" dirty="0">
                <a:solidFill>
                  <a:srgbClr val="CC3300"/>
                </a:solidFill>
              </a:rPr>
            </a:br>
            <a:r>
              <a:rPr lang="en-US" sz="2000" dirty="0" smtClean="0">
                <a:solidFill>
                  <a:schemeClr val="accent3">
                    <a:lumMod val="75000"/>
                  </a:schemeClr>
                </a:solidFill>
              </a:rPr>
              <a:t>6. Key confirmation and negotiation integrity check</a:t>
            </a:r>
            <a:endParaRPr lang="en-US" sz="2000" dirty="0">
              <a:solidFill>
                <a:schemeClr val="accent3">
                  <a:lumMod val="75000"/>
                </a:schemeClr>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p:cNvGraphicFramePr>
            <a:graphicFrameLocks noGrp="1"/>
          </p:cNvGraphicFramePr>
          <p:nvPr/>
        </p:nvGraphicFramePr>
        <p:xfrm>
          <a:off x="1357290" y="1213508"/>
          <a:ext cx="6143668" cy="5501640"/>
        </p:xfrm>
        <a:graphic>
          <a:graphicData uri="http://schemas.openxmlformats.org/drawingml/2006/table">
            <a:tbl>
              <a:tblPr firstRow="1" bandRow="1">
                <a:tableStyleId>{2D5ABB26-0587-4C30-8999-92F81FD0307C}</a:tableStyleId>
              </a:tblPr>
              <a:tblGrid>
                <a:gridCol w="3154842"/>
                <a:gridCol w="2988826"/>
              </a:tblGrid>
              <a:tr h="370840">
                <a:tc>
                  <a:txBody>
                    <a:bodyPr/>
                    <a:lstStyle/>
                    <a:p>
                      <a:r>
                        <a:rPr lang="en-GB" sz="2400" b="1" u="sng" dirty="0" smtClean="0">
                          <a:solidFill>
                            <a:sysClr val="windowText" lastClr="000000"/>
                          </a:solidFill>
                        </a:rPr>
                        <a:t>Client</a:t>
                      </a:r>
                      <a:endParaRPr lang="en-US" sz="2400" b="1" u="sng" dirty="0">
                        <a:solidFill>
                          <a:sysClr val="windowText" lastClr="000000"/>
                        </a:solidFill>
                      </a:endParaRPr>
                    </a:p>
                  </a:txBody>
                  <a:tcPr marT="0" marB="0"/>
                </a:tc>
                <a:tc>
                  <a:txBody>
                    <a:bodyPr/>
                    <a:lstStyle/>
                    <a:p>
                      <a:pPr algn="r"/>
                      <a:r>
                        <a:rPr lang="en-GB" sz="2400" b="1" u="sng" dirty="0" smtClean="0">
                          <a:solidFill>
                            <a:sysClr val="windowText" lastClr="000000"/>
                          </a:solidFill>
                        </a:rPr>
                        <a:t>Server</a:t>
                      </a:r>
                      <a:endParaRPr lang="en-US" sz="2400" b="1" u="sng" dirty="0">
                        <a:solidFill>
                          <a:sysClr val="windowText" lastClr="000000"/>
                        </a:solidFill>
                      </a:endParaRPr>
                    </a:p>
                  </a:txBody>
                  <a:tcPr marT="0" marB="0"/>
                </a:tc>
              </a:tr>
              <a:tr h="370840">
                <a:tc>
                  <a:txBody>
                    <a:bodyPr/>
                    <a:lstStyle/>
                    <a:p>
                      <a:r>
                        <a:rPr lang="en-GB" sz="2400" dirty="0" err="1" smtClean="0">
                          <a:solidFill>
                            <a:sysClr val="windowText" lastClr="000000"/>
                          </a:solidFill>
                        </a:rPr>
                        <a:t>ClientHello</a:t>
                      </a:r>
                      <a:endParaRPr lang="en-US" sz="2400" b="1" dirty="0">
                        <a:solidFill>
                          <a:sysClr val="windowText" lastClr="000000"/>
                        </a:solidFill>
                      </a:endParaRPr>
                    </a:p>
                  </a:txBody>
                  <a:tcPr marT="0" marB="0"/>
                </a:tc>
                <a:tc>
                  <a:txBody>
                    <a:bodyPr/>
                    <a:lstStyle/>
                    <a:p>
                      <a:pPr algn="r"/>
                      <a:endParaRPr lang="en-US" sz="2400" b="1" dirty="0">
                        <a:solidFill>
                          <a:sysClr val="windowText" lastClr="000000"/>
                        </a:solidFill>
                      </a:endParaRPr>
                    </a:p>
                  </a:txBody>
                  <a:tcPr marT="0" marB="0"/>
                </a:tc>
              </a:tr>
              <a:tr h="370840">
                <a:tc>
                  <a:txBody>
                    <a:bodyPr/>
                    <a:lstStyle/>
                    <a:p>
                      <a:endParaRPr lang="en-US" sz="2400" b="1" dirty="0">
                        <a:solidFill>
                          <a:sysClr val="windowText" lastClr="000000"/>
                        </a:solidFill>
                      </a:endParaRPr>
                    </a:p>
                  </a:txBody>
                  <a:tcPr marT="0" marB="0"/>
                </a:tc>
                <a:tc>
                  <a:txBody>
                    <a:bodyPr/>
                    <a:lstStyle/>
                    <a:p>
                      <a:pPr algn="r"/>
                      <a:r>
                        <a:rPr lang="en-GB" sz="2400" dirty="0" err="1" smtClean="0">
                          <a:solidFill>
                            <a:sysClr val="windowText" lastClr="000000"/>
                          </a:solidFill>
                        </a:rPr>
                        <a:t>ServerHello</a:t>
                      </a:r>
                      <a:endParaRPr lang="en-GB" sz="2400" dirty="0" smtClean="0">
                        <a:solidFill>
                          <a:sysClr val="windowText" lastClr="000000"/>
                        </a:solidFill>
                      </a:endParaRPr>
                    </a:p>
                    <a:p>
                      <a:pPr algn="r"/>
                      <a:r>
                        <a:rPr lang="en-GB" sz="2400" dirty="0" smtClean="0">
                          <a:solidFill>
                            <a:sysClr val="windowText" lastClr="000000"/>
                          </a:solidFill>
                        </a:rPr>
                        <a:t>Certificate*</a:t>
                      </a:r>
                    </a:p>
                    <a:p>
                      <a:pPr algn="r"/>
                      <a:r>
                        <a:rPr lang="en-GB" sz="2400" dirty="0" err="1" smtClean="0">
                          <a:solidFill>
                            <a:sysClr val="windowText" lastClr="000000"/>
                          </a:solidFill>
                        </a:rPr>
                        <a:t>ServerKeyExchange</a:t>
                      </a:r>
                      <a:r>
                        <a:rPr lang="en-GB" sz="2400" dirty="0" smtClean="0">
                          <a:solidFill>
                            <a:sysClr val="windowText" lastClr="000000"/>
                          </a:solidFill>
                        </a:rPr>
                        <a:t>*</a:t>
                      </a:r>
                    </a:p>
                    <a:p>
                      <a:pPr algn="r"/>
                      <a:r>
                        <a:rPr lang="en-GB" sz="2400" dirty="0" err="1" smtClean="0">
                          <a:solidFill>
                            <a:sysClr val="windowText" lastClr="000000"/>
                          </a:solidFill>
                        </a:rPr>
                        <a:t>CertificateRequest</a:t>
                      </a:r>
                      <a:r>
                        <a:rPr lang="en-GB" sz="2400" dirty="0" smtClean="0">
                          <a:solidFill>
                            <a:sysClr val="windowText" lastClr="000000"/>
                          </a:solidFill>
                        </a:rPr>
                        <a:t>*</a:t>
                      </a:r>
                    </a:p>
                    <a:p>
                      <a:pPr algn="r"/>
                      <a:r>
                        <a:rPr lang="en-GB" sz="2400" dirty="0" err="1" smtClean="0">
                          <a:solidFill>
                            <a:sysClr val="windowText" lastClr="000000"/>
                          </a:solidFill>
                        </a:rPr>
                        <a:t>ServerHelloDone</a:t>
                      </a:r>
                      <a:endParaRPr lang="en-US" sz="2400" b="1" dirty="0">
                        <a:solidFill>
                          <a:sysClr val="windowText" lastClr="000000"/>
                        </a:solidFill>
                      </a:endParaRPr>
                    </a:p>
                  </a:txBody>
                  <a:tcPr marT="0" marB="0"/>
                </a:tc>
              </a:tr>
              <a:tr h="370840">
                <a:tc>
                  <a:txBody>
                    <a:bodyPr/>
                    <a:lstStyle/>
                    <a:p>
                      <a:r>
                        <a:rPr lang="en-GB" sz="2400" dirty="0" smtClean="0">
                          <a:solidFill>
                            <a:sysClr val="windowText" lastClr="000000"/>
                          </a:solidFill>
                        </a:rPr>
                        <a:t>Certificate*</a:t>
                      </a:r>
                    </a:p>
                    <a:p>
                      <a:r>
                        <a:rPr lang="en-GB" sz="2400" dirty="0" err="1" smtClean="0">
                          <a:solidFill>
                            <a:sysClr val="windowText" lastClr="000000"/>
                          </a:solidFill>
                        </a:rPr>
                        <a:t>ClientKeyExchange</a:t>
                      </a:r>
                      <a:endParaRPr lang="en-GB" sz="2400" dirty="0" smtClean="0">
                        <a:solidFill>
                          <a:sysClr val="windowText" lastClr="000000"/>
                        </a:solidFill>
                      </a:endParaRPr>
                    </a:p>
                    <a:p>
                      <a:r>
                        <a:rPr lang="en-GB" sz="2400" dirty="0" err="1" smtClean="0">
                          <a:solidFill>
                            <a:sysClr val="windowText" lastClr="000000"/>
                          </a:solidFill>
                        </a:rPr>
                        <a:t>CertificateVerify</a:t>
                      </a:r>
                      <a:r>
                        <a:rPr lang="en-GB" sz="2400" dirty="0" smtClean="0">
                          <a:solidFill>
                            <a:sysClr val="windowText" lastClr="000000"/>
                          </a:solidFill>
                        </a:rPr>
                        <a:t>*</a:t>
                      </a:r>
                    </a:p>
                    <a:p>
                      <a:r>
                        <a:rPr lang="en-GB" sz="2400" dirty="0" err="1" smtClean="0">
                          <a:solidFill>
                            <a:sysClr val="windowText" lastClr="000000"/>
                          </a:solidFill>
                        </a:rPr>
                        <a:t>ChangeCipherSpec</a:t>
                      </a:r>
                      <a:endParaRPr lang="en-GB" sz="2400" dirty="0" smtClean="0">
                        <a:solidFill>
                          <a:sysClr val="windowText" lastClr="000000"/>
                        </a:solidFill>
                      </a:endParaRPr>
                    </a:p>
                    <a:p>
                      <a:r>
                        <a:rPr lang="en-GB" sz="2400" dirty="0" smtClean="0">
                          <a:solidFill>
                            <a:sysClr val="windowText" lastClr="000000"/>
                          </a:solidFill>
                        </a:rPr>
                        <a:t>Finished</a:t>
                      </a:r>
                      <a:endParaRPr lang="en-US" sz="2400" b="1" dirty="0">
                        <a:solidFill>
                          <a:sysClr val="windowText" lastClr="000000"/>
                        </a:solidFill>
                      </a:endParaRPr>
                    </a:p>
                  </a:txBody>
                  <a:tcPr marT="0" marB="0"/>
                </a:tc>
                <a:tc>
                  <a:txBody>
                    <a:bodyPr/>
                    <a:lstStyle/>
                    <a:p>
                      <a:pPr algn="r"/>
                      <a:endParaRPr lang="en-US" sz="2400" b="1" dirty="0">
                        <a:solidFill>
                          <a:sysClr val="windowText" lastClr="000000"/>
                        </a:solidFill>
                      </a:endParaRPr>
                    </a:p>
                  </a:txBody>
                  <a:tcPr marT="0" marB="0"/>
                </a:tc>
              </a:tr>
              <a:tr h="370840">
                <a:tc>
                  <a:txBody>
                    <a:bodyPr/>
                    <a:lstStyle/>
                    <a:p>
                      <a:endParaRPr lang="en-US" sz="2400" b="1" dirty="0">
                        <a:solidFill>
                          <a:sysClr val="windowText" lastClr="000000"/>
                        </a:solidFill>
                      </a:endParaRPr>
                    </a:p>
                  </a:txBody>
                  <a:tcPr marT="0" marB="0"/>
                </a:tc>
                <a:tc>
                  <a:txBody>
                    <a:bodyPr/>
                    <a:lstStyle/>
                    <a:p>
                      <a:pPr algn="r"/>
                      <a:r>
                        <a:rPr lang="en-GB" sz="2400" dirty="0" err="1" smtClean="0">
                          <a:solidFill>
                            <a:sysClr val="windowText" lastClr="000000"/>
                          </a:solidFill>
                        </a:rPr>
                        <a:t>ChangeCipherSpec</a:t>
                      </a:r>
                      <a:endParaRPr lang="en-GB" sz="2400" dirty="0" smtClean="0">
                        <a:solidFill>
                          <a:sysClr val="windowText" lastClr="000000"/>
                        </a:solidFill>
                      </a:endParaRPr>
                    </a:p>
                    <a:p>
                      <a:pPr algn="r"/>
                      <a:r>
                        <a:rPr lang="en-GB" sz="2400" dirty="0" smtClean="0">
                          <a:solidFill>
                            <a:sysClr val="windowText" lastClr="000000"/>
                          </a:solidFill>
                        </a:rPr>
                        <a:t>Finished</a:t>
                      </a:r>
                      <a:endParaRPr lang="en-US" sz="2400" b="1" dirty="0">
                        <a:solidFill>
                          <a:sysClr val="windowText" lastClr="000000"/>
                        </a:solidFill>
                      </a:endParaRPr>
                    </a:p>
                  </a:txBody>
                  <a:tcPr marT="0" marB="0"/>
                </a:tc>
              </a:tr>
              <a:tr h="370840">
                <a:tc>
                  <a:txBody>
                    <a:bodyPr/>
                    <a:lstStyle/>
                    <a:p>
                      <a:r>
                        <a:rPr lang="en-GB" sz="2400" dirty="0" smtClean="0">
                          <a:solidFill>
                            <a:sysClr val="windowText" lastClr="000000"/>
                          </a:solidFill>
                        </a:rPr>
                        <a:t>Application data</a:t>
                      </a:r>
                      <a:endParaRPr lang="en-US" sz="2400" b="1" dirty="0">
                        <a:solidFill>
                          <a:sysClr val="windowText" lastClr="000000"/>
                        </a:solidFill>
                      </a:endParaRPr>
                    </a:p>
                  </a:txBody>
                  <a:tcPr marT="0" marB="0"/>
                </a:tc>
                <a:tc>
                  <a:txBody>
                    <a:bodyPr/>
                    <a:lstStyle/>
                    <a:p>
                      <a:pPr algn="r"/>
                      <a:r>
                        <a:rPr lang="en-GB" sz="2400" dirty="0" smtClean="0">
                          <a:solidFill>
                            <a:sysClr val="windowText" lastClr="000000"/>
                          </a:solidFill>
                        </a:rPr>
                        <a:t>Application data</a:t>
                      </a:r>
                      <a:endParaRPr lang="en-US" sz="2400" b="1" dirty="0">
                        <a:solidFill>
                          <a:sysClr val="windowText" lastClr="000000"/>
                        </a:solidFill>
                      </a:endParaRPr>
                    </a:p>
                  </a:txBody>
                  <a:tcPr marT="0" marB="0"/>
                </a:tc>
              </a:tr>
            </a:tbl>
          </a:graphicData>
        </a:graphic>
      </p:graphicFrame>
      <p:sp>
        <p:nvSpPr>
          <p:cNvPr id="20" name="Slide Number Placeholder 5"/>
          <p:cNvSpPr>
            <a:spLocks noGrp="1"/>
          </p:cNvSpPr>
          <p:nvPr>
            <p:ph type="sldNum" sz="quarter" idx="12"/>
          </p:nvPr>
        </p:nvSpPr>
        <p:spPr/>
        <p:txBody>
          <a:bodyPr/>
          <a:lstStyle/>
          <a:p>
            <a:fld id="{B6B16F5A-7988-446A-92BF-92FC8379C161}" type="slidenum">
              <a:rPr lang="en-US"/>
              <a:pPr/>
              <a:t>24</a:t>
            </a:fld>
            <a:endParaRPr lang="en-US"/>
          </a:p>
        </p:txBody>
      </p:sp>
      <p:sp>
        <p:nvSpPr>
          <p:cNvPr id="773122" name="Rectangle 2"/>
          <p:cNvSpPr>
            <a:spLocks noGrp="1" noChangeArrowheads="1"/>
          </p:cNvSpPr>
          <p:nvPr>
            <p:ph type="title"/>
          </p:nvPr>
        </p:nvSpPr>
        <p:spPr>
          <a:xfrm>
            <a:off x="685800" y="355600"/>
            <a:ext cx="5672150" cy="579438"/>
          </a:xfrm>
        </p:spPr>
        <p:txBody>
          <a:bodyPr>
            <a:normAutofit fontScale="90000"/>
          </a:bodyPr>
          <a:lstStyle/>
          <a:p>
            <a:r>
              <a:rPr lang="en-US" dirty="0"/>
              <a:t>TLS </a:t>
            </a:r>
            <a:r>
              <a:rPr lang="en-US" dirty="0" smtClean="0"/>
              <a:t>Handshake (RSA) </a:t>
            </a:r>
            <a:endParaRPr lang="en-US" dirty="0"/>
          </a:p>
        </p:txBody>
      </p:sp>
      <p:sp>
        <p:nvSpPr>
          <p:cNvPr id="773125" name="AutoShape 5"/>
          <p:cNvSpPr>
            <a:spLocks noChangeArrowheads="1"/>
          </p:cNvSpPr>
          <p:nvPr/>
        </p:nvSpPr>
        <p:spPr bwMode="auto">
          <a:xfrm>
            <a:off x="0" y="2786058"/>
            <a:ext cx="2714644" cy="755649"/>
          </a:xfrm>
          <a:prstGeom prst="wedgeRoundRectCallout">
            <a:avLst>
              <a:gd name="adj1" fmla="val 28940"/>
              <a:gd name="adj2" fmla="val 81097"/>
              <a:gd name="adj3" fmla="val 16667"/>
            </a:avLst>
          </a:prstGeom>
          <a:solidFill>
            <a:schemeClr val="accent5">
              <a:lumMod val="50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Optional, client </a:t>
            </a:r>
            <a:r>
              <a:rPr lang="en-US" dirty="0">
                <a:solidFill>
                  <a:srgbClr val="FFFFFF"/>
                </a:solidFill>
                <a:latin typeface="Arial" charset="0"/>
              </a:rPr>
              <a:t>typically unauthenticated.</a:t>
            </a:r>
          </a:p>
        </p:txBody>
      </p:sp>
      <p:sp>
        <p:nvSpPr>
          <p:cNvPr id="773127" name="AutoShape 7"/>
          <p:cNvSpPr>
            <a:spLocks noChangeArrowheads="1"/>
          </p:cNvSpPr>
          <p:nvPr/>
        </p:nvSpPr>
        <p:spPr bwMode="auto">
          <a:xfrm>
            <a:off x="0" y="3717032"/>
            <a:ext cx="1373065" cy="1080120"/>
          </a:xfrm>
          <a:prstGeom prst="wedgeRoundRectCallout">
            <a:avLst>
              <a:gd name="adj1" fmla="val 55793"/>
              <a:gd name="adj2" fmla="val -2928"/>
              <a:gd name="adj3" fmla="val 16667"/>
            </a:avLst>
          </a:prstGeom>
          <a:solidFill>
            <a:schemeClr val="accent6">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00"/>
                </a:solidFill>
              </a:rPr>
              <a:t>Key material encrypted to server</a:t>
            </a:r>
            <a:endParaRPr lang="en-US" dirty="0">
              <a:solidFill>
                <a:srgbClr val="FFFF00"/>
              </a:solidFill>
            </a:endParaRPr>
          </a:p>
        </p:txBody>
      </p:sp>
      <p:sp>
        <p:nvSpPr>
          <p:cNvPr id="773128" name="AutoShape 8"/>
          <p:cNvSpPr>
            <a:spLocks noChangeArrowheads="1"/>
          </p:cNvSpPr>
          <p:nvPr/>
        </p:nvSpPr>
        <p:spPr bwMode="auto">
          <a:xfrm>
            <a:off x="7358082" y="3933056"/>
            <a:ext cx="1785918" cy="664346"/>
          </a:xfrm>
          <a:prstGeom prst="wedgeRoundRectCallout">
            <a:avLst>
              <a:gd name="adj1" fmla="val -54894"/>
              <a:gd name="adj2" fmla="val -197768"/>
              <a:gd name="adj3" fmla="val 16667"/>
            </a:avLst>
          </a:prstGeom>
          <a:solidFill>
            <a:schemeClr val="accent6">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00"/>
                </a:solidFill>
                <a:latin typeface="Arial" charset="0"/>
              </a:rPr>
              <a:t>Not needed</a:t>
            </a:r>
            <a:endParaRPr lang="en-US" dirty="0">
              <a:solidFill>
                <a:srgbClr val="FFFF00"/>
              </a:solidFill>
              <a:latin typeface="Arial" charset="0"/>
            </a:endParaRPr>
          </a:p>
        </p:txBody>
      </p:sp>
      <p:sp>
        <p:nvSpPr>
          <p:cNvPr id="773130" name="Text Box 10"/>
          <p:cNvSpPr txBox="1">
            <a:spLocks noChangeArrowheads="1"/>
          </p:cNvSpPr>
          <p:nvPr/>
        </p:nvSpPr>
        <p:spPr bwMode="auto">
          <a:xfrm>
            <a:off x="5715008" y="0"/>
            <a:ext cx="3428992" cy="1323439"/>
          </a:xfrm>
          <a:prstGeom prst="rect">
            <a:avLst/>
          </a:prstGeom>
          <a:noFill/>
          <a:ln w="38100" algn="ctr">
            <a:noFill/>
            <a:miter lim="800000"/>
            <a:headEnd/>
            <a:tailEnd/>
          </a:ln>
          <a:effectLst/>
        </p:spPr>
        <p:txBody>
          <a:bodyPr wrap="square">
            <a:spAutoFit/>
          </a:bodyPr>
          <a:lstStyle/>
          <a:p>
            <a:pPr algn="l">
              <a:spcBef>
                <a:spcPct val="50000"/>
              </a:spcBef>
            </a:pPr>
            <a:r>
              <a:rPr lang="en-US" sz="1600" dirty="0" smtClean="0">
                <a:solidFill>
                  <a:srgbClr val="00B0F0"/>
                </a:solidFill>
                <a:latin typeface="Arial" charset="0"/>
              </a:rPr>
              <a:t>1. Negotiation</a:t>
            </a:r>
            <a:r>
              <a:rPr lang="en-US" sz="1600" dirty="0">
                <a:solidFill>
                  <a:srgbClr val="00B0F0"/>
                </a:solidFill>
                <a:latin typeface="Arial" charset="0"/>
              </a:rPr>
              <a:t/>
            </a:r>
            <a:br>
              <a:rPr lang="en-US" sz="1600" dirty="0">
                <a:solidFill>
                  <a:srgbClr val="00B0F0"/>
                </a:solidFill>
                <a:latin typeface="Arial" charset="0"/>
              </a:rPr>
            </a:br>
            <a:r>
              <a:rPr lang="en-US" sz="1600" dirty="0">
                <a:solidFill>
                  <a:schemeClr val="accent5">
                    <a:lumMod val="75000"/>
                  </a:schemeClr>
                </a:solidFill>
                <a:latin typeface="Arial" charset="0"/>
              </a:rPr>
              <a:t>2. Authentication</a:t>
            </a:r>
            <a:br>
              <a:rPr lang="en-US" sz="1600" dirty="0">
                <a:solidFill>
                  <a:schemeClr val="accent5">
                    <a:lumMod val="75000"/>
                  </a:schemeClr>
                </a:solidFill>
                <a:latin typeface="Arial" charset="0"/>
              </a:rPr>
            </a:br>
            <a:r>
              <a:rPr lang="en-US" sz="1600" dirty="0">
                <a:solidFill>
                  <a:schemeClr val="accent6">
                    <a:lumMod val="75000"/>
                  </a:schemeClr>
                </a:solidFill>
                <a:latin typeface="Arial" charset="0"/>
              </a:rPr>
              <a:t>3. Key </a:t>
            </a:r>
            <a:r>
              <a:rPr lang="en-US" sz="1600" dirty="0" smtClean="0">
                <a:solidFill>
                  <a:schemeClr val="accent6">
                    <a:lumMod val="75000"/>
                  </a:schemeClr>
                </a:solidFill>
                <a:latin typeface="Arial" charset="0"/>
              </a:rPr>
              <a:t>exchange</a:t>
            </a:r>
            <a:br>
              <a:rPr lang="en-US" sz="1600" dirty="0" smtClean="0">
                <a:solidFill>
                  <a:schemeClr val="accent6">
                    <a:lumMod val="75000"/>
                  </a:schemeClr>
                </a:solidFill>
                <a:latin typeface="Arial" charset="0"/>
              </a:rPr>
            </a:br>
            <a:r>
              <a:rPr lang="en-US" sz="1600" dirty="0" smtClean="0">
                <a:solidFill>
                  <a:schemeClr val="accent5">
                    <a:lumMod val="75000"/>
                  </a:schemeClr>
                </a:solidFill>
                <a:latin typeface="Arial" charset="0"/>
              </a:rPr>
              <a:t>4. Key confirmation</a:t>
            </a:r>
            <a:r>
              <a:rPr lang="en-US" sz="1600" dirty="0">
                <a:solidFill>
                  <a:srgbClr val="CC3300"/>
                </a:solidFill>
                <a:latin typeface="Arial" charset="0"/>
              </a:rPr>
              <a:t/>
            </a:r>
            <a:br>
              <a:rPr lang="en-US" sz="1600" dirty="0">
                <a:solidFill>
                  <a:srgbClr val="CC3300"/>
                </a:solidFill>
                <a:latin typeface="Arial" charset="0"/>
              </a:rPr>
            </a:br>
            <a:r>
              <a:rPr lang="en-US" sz="1600" dirty="0" smtClean="0">
                <a:solidFill>
                  <a:srgbClr val="009900"/>
                </a:solidFill>
                <a:latin typeface="Arial" charset="0"/>
              </a:rPr>
              <a:t>5. </a:t>
            </a:r>
            <a:r>
              <a:rPr lang="en-US" sz="1600" dirty="0">
                <a:solidFill>
                  <a:srgbClr val="009900"/>
                </a:solidFill>
                <a:latin typeface="Arial" charset="0"/>
              </a:rPr>
              <a:t>Start session </a:t>
            </a:r>
            <a:endParaRPr lang="en-US" sz="1600" dirty="0">
              <a:latin typeface="Arial" charset="0"/>
            </a:endParaRPr>
          </a:p>
        </p:txBody>
      </p:sp>
      <p:sp>
        <p:nvSpPr>
          <p:cNvPr id="773131" name="AutoShape 11"/>
          <p:cNvSpPr>
            <a:spLocks noChangeArrowheads="1"/>
          </p:cNvSpPr>
          <p:nvPr/>
        </p:nvSpPr>
        <p:spPr bwMode="auto">
          <a:xfrm>
            <a:off x="7628792" y="1000108"/>
            <a:ext cx="1515208" cy="1428760"/>
          </a:xfrm>
          <a:prstGeom prst="wedgeRoundRectCallout">
            <a:avLst>
              <a:gd name="adj1" fmla="val -60739"/>
              <a:gd name="adj2" fmla="val 23757"/>
              <a:gd name="adj3" fmla="val 16667"/>
            </a:avLst>
          </a:prstGeom>
          <a:solidFill>
            <a:srgbClr val="00B0F0"/>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Protocol version, server nonce, cipher suite </a:t>
            </a:r>
            <a:endParaRPr lang="en-US" dirty="0">
              <a:solidFill>
                <a:srgbClr val="FFFFFF"/>
              </a:solidFill>
              <a:latin typeface="Arial" charset="0"/>
            </a:endParaRPr>
          </a:p>
        </p:txBody>
      </p:sp>
      <p:sp>
        <p:nvSpPr>
          <p:cNvPr id="773132" name="AutoShape 12"/>
          <p:cNvSpPr>
            <a:spLocks noChangeArrowheads="1"/>
          </p:cNvSpPr>
          <p:nvPr/>
        </p:nvSpPr>
        <p:spPr bwMode="auto">
          <a:xfrm>
            <a:off x="0" y="214290"/>
            <a:ext cx="1285852" cy="1720832"/>
          </a:xfrm>
          <a:prstGeom prst="wedgeRoundRectCallout">
            <a:avLst>
              <a:gd name="adj1" fmla="val 60946"/>
              <a:gd name="adj2" fmla="val 35572"/>
              <a:gd name="adj3" fmla="val 16667"/>
            </a:avLst>
          </a:prstGeom>
          <a:solidFill>
            <a:srgbClr val="00B0F0"/>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Protocol versions, client nonce, cipher suites</a:t>
            </a:r>
            <a:endParaRPr lang="en-US" dirty="0">
              <a:solidFill>
                <a:srgbClr val="FFFFFF"/>
              </a:solidFill>
              <a:latin typeface="Arial" charset="0"/>
            </a:endParaRPr>
          </a:p>
        </p:txBody>
      </p:sp>
      <p:sp>
        <p:nvSpPr>
          <p:cNvPr id="773137" name="Line 17"/>
          <p:cNvSpPr>
            <a:spLocks noChangeShapeType="1"/>
          </p:cNvSpPr>
          <p:nvPr/>
        </p:nvSpPr>
        <p:spPr bwMode="auto">
          <a:xfrm flipH="1">
            <a:off x="3856161" y="6572272"/>
            <a:ext cx="858715" cy="0"/>
          </a:xfrm>
          <a:prstGeom prst="line">
            <a:avLst/>
          </a:prstGeom>
          <a:noFill/>
          <a:ln w="38100">
            <a:solidFill>
              <a:schemeClr val="bg1"/>
            </a:solidFill>
            <a:round/>
            <a:headEnd type="triangle" w="lg" len="med"/>
            <a:tailEnd type="triangle" w="lg" len="med"/>
          </a:ln>
          <a:effectLst/>
        </p:spPr>
        <p:txBody>
          <a:bodyPr/>
          <a:lstStyle/>
          <a:p>
            <a:endParaRPr lang="en-US"/>
          </a:p>
        </p:txBody>
      </p:sp>
      <p:sp>
        <p:nvSpPr>
          <p:cNvPr id="19" name="Line 14"/>
          <p:cNvSpPr>
            <a:spLocks noChangeShapeType="1"/>
          </p:cNvSpPr>
          <p:nvPr/>
        </p:nvSpPr>
        <p:spPr bwMode="auto">
          <a:xfrm>
            <a:off x="3598255" y="1785926"/>
            <a:ext cx="1402373" cy="0"/>
          </a:xfrm>
          <a:prstGeom prst="line">
            <a:avLst/>
          </a:prstGeom>
          <a:noFill/>
          <a:ln w="38100">
            <a:solidFill>
              <a:schemeClr val="accent2">
                <a:lumMod val="75000"/>
              </a:schemeClr>
            </a:solidFill>
            <a:round/>
            <a:headEnd/>
            <a:tailEnd type="triangle" w="lg" len="med"/>
          </a:ln>
          <a:effectLst/>
        </p:spPr>
        <p:txBody>
          <a:bodyPr/>
          <a:lstStyle/>
          <a:p>
            <a:endParaRPr lang="en-US"/>
          </a:p>
        </p:txBody>
      </p:sp>
      <p:sp>
        <p:nvSpPr>
          <p:cNvPr id="25" name="Line 14"/>
          <p:cNvSpPr>
            <a:spLocks noChangeShapeType="1"/>
          </p:cNvSpPr>
          <p:nvPr/>
        </p:nvSpPr>
        <p:spPr bwMode="auto">
          <a:xfrm flipH="1">
            <a:off x="3500430" y="3571876"/>
            <a:ext cx="1402373" cy="0"/>
          </a:xfrm>
          <a:prstGeom prst="line">
            <a:avLst/>
          </a:prstGeom>
          <a:noFill/>
          <a:ln w="38100">
            <a:solidFill>
              <a:schemeClr val="bg1"/>
            </a:solidFill>
            <a:round/>
            <a:headEnd/>
            <a:tailEnd type="triangle" w="lg" len="med"/>
          </a:ln>
          <a:effectLst/>
        </p:spPr>
        <p:txBody>
          <a:bodyPr/>
          <a:lstStyle/>
          <a:p>
            <a:endParaRPr lang="en-US"/>
          </a:p>
        </p:txBody>
      </p:sp>
      <p:sp>
        <p:nvSpPr>
          <p:cNvPr id="30" name="Line 14"/>
          <p:cNvSpPr>
            <a:spLocks noChangeShapeType="1"/>
          </p:cNvSpPr>
          <p:nvPr/>
        </p:nvSpPr>
        <p:spPr bwMode="auto">
          <a:xfrm>
            <a:off x="3598255" y="5429264"/>
            <a:ext cx="1402373" cy="0"/>
          </a:xfrm>
          <a:prstGeom prst="line">
            <a:avLst/>
          </a:prstGeom>
          <a:noFill/>
          <a:ln w="38100">
            <a:solidFill>
              <a:schemeClr val="accent2">
                <a:lumMod val="75000"/>
              </a:schemeClr>
            </a:solidFill>
            <a:round/>
            <a:headEnd/>
            <a:tailEnd type="triangle" w="lg" len="med"/>
          </a:ln>
          <a:effectLst/>
        </p:spPr>
        <p:txBody>
          <a:bodyPr/>
          <a:lstStyle/>
          <a:p>
            <a:endParaRPr lang="en-US"/>
          </a:p>
        </p:txBody>
      </p:sp>
      <p:sp>
        <p:nvSpPr>
          <p:cNvPr id="32" name="Line 14"/>
          <p:cNvSpPr>
            <a:spLocks noChangeShapeType="1"/>
          </p:cNvSpPr>
          <p:nvPr/>
        </p:nvSpPr>
        <p:spPr bwMode="auto">
          <a:xfrm flipH="1">
            <a:off x="3500430" y="6143644"/>
            <a:ext cx="1402373" cy="0"/>
          </a:xfrm>
          <a:prstGeom prst="line">
            <a:avLst/>
          </a:prstGeom>
          <a:noFill/>
          <a:ln w="38100">
            <a:solidFill>
              <a:schemeClr val="bg1"/>
            </a:solidFill>
            <a:round/>
            <a:headEnd/>
            <a:tailEnd type="triangle" w="lg" len="med"/>
          </a:ln>
          <a:effectLst/>
        </p:spPr>
        <p:txBody>
          <a:bodyPr/>
          <a:lstStyle/>
          <a:p>
            <a:endParaRPr lang="en-US"/>
          </a:p>
        </p:txBody>
      </p:sp>
      <p:sp>
        <p:nvSpPr>
          <p:cNvPr id="773124" name="AutoShape 4"/>
          <p:cNvSpPr>
            <a:spLocks noChangeArrowheads="1"/>
          </p:cNvSpPr>
          <p:nvPr/>
        </p:nvSpPr>
        <p:spPr bwMode="auto">
          <a:xfrm>
            <a:off x="7747489" y="2643182"/>
            <a:ext cx="1396511" cy="929834"/>
          </a:xfrm>
          <a:prstGeom prst="wedgeRoundRectCallout">
            <a:avLst>
              <a:gd name="adj1" fmla="val -68534"/>
              <a:gd name="adj2" fmla="val -51352"/>
              <a:gd name="adj3" fmla="val 16667"/>
            </a:avLst>
          </a:prstGeom>
          <a:solidFill>
            <a:schemeClr val="accent5">
              <a:lumMod val="50000"/>
            </a:schemeClr>
          </a:solidFill>
          <a:ln w="38100" algn="ctr">
            <a:solidFill>
              <a:schemeClr val="accent6">
                <a:lumMod val="50000"/>
              </a:schemeClr>
            </a:solidFill>
            <a:miter lim="800000"/>
            <a:headEnd/>
            <a:tailEnd/>
          </a:ln>
          <a:effectLst/>
        </p:spPr>
        <p:txBody>
          <a:bodyPr anchor="ctr"/>
          <a:lstStyle/>
          <a:p>
            <a:r>
              <a:rPr lang="en-US" dirty="0">
                <a:solidFill>
                  <a:srgbClr val="FFFFFF"/>
                </a:solidFill>
                <a:latin typeface="Arial" charset="0"/>
              </a:rPr>
              <a:t>Server </a:t>
            </a:r>
            <a:r>
              <a:rPr lang="en-US" dirty="0" smtClean="0">
                <a:solidFill>
                  <a:srgbClr val="FFFFFF"/>
                </a:solidFill>
                <a:latin typeface="Arial" charset="0"/>
              </a:rPr>
              <a:t>certificate</a:t>
            </a:r>
          </a:p>
          <a:p>
            <a:r>
              <a:rPr lang="en-US" dirty="0" smtClean="0">
                <a:solidFill>
                  <a:srgbClr val="FFFF00"/>
                </a:solidFill>
              </a:rPr>
              <a:t>(RSA)</a:t>
            </a:r>
            <a:endParaRPr lang="en-US" dirty="0">
              <a:solidFill>
                <a:srgbClr val="FFFF00"/>
              </a:solidFill>
            </a:endParaRPr>
          </a:p>
        </p:txBody>
      </p:sp>
      <p:sp>
        <p:nvSpPr>
          <p:cNvPr id="33" name="AutoShape 7"/>
          <p:cNvSpPr>
            <a:spLocks noChangeArrowheads="1"/>
          </p:cNvSpPr>
          <p:nvPr/>
        </p:nvSpPr>
        <p:spPr bwMode="auto">
          <a:xfrm>
            <a:off x="0" y="5143512"/>
            <a:ext cx="1373065" cy="517736"/>
          </a:xfrm>
          <a:prstGeom prst="wedgeRoundRectCallout">
            <a:avLst>
              <a:gd name="adj1" fmla="val 59665"/>
              <a:gd name="adj2" fmla="val -108853"/>
              <a:gd name="adj3" fmla="val 16667"/>
            </a:avLst>
          </a:prstGeom>
          <a:solidFill>
            <a:schemeClr val="accent6">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Optional</a:t>
            </a:r>
          </a:p>
          <a:p>
            <a:r>
              <a:rPr lang="en-US" dirty="0" smtClean="0">
                <a:solidFill>
                  <a:srgbClr val="FFFFFF"/>
                </a:solidFill>
                <a:latin typeface="Arial" charset="0"/>
              </a:rPr>
              <a:t>signature</a:t>
            </a:r>
            <a:endParaRPr lang="en-US" dirty="0">
              <a:solidFill>
                <a:srgbClr val="FFFFFF"/>
              </a:solidFill>
              <a:latin typeface="Arial" charset="0"/>
            </a:endParaRPr>
          </a:p>
        </p:txBody>
      </p:sp>
      <p:sp>
        <p:nvSpPr>
          <p:cNvPr id="21" name="AutoShape 7"/>
          <p:cNvSpPr>
            <a:spLocks noChangeArrowheads="1"/>
          </p:cNvSpPr>
          <p:nvPr/>
        </p:nvSpPr>
        <p:spPr bwMode="auto">
          <a:xfrm>
            <a:off x="-36512" y="5952700"/>
            <a:ext cx="1512168" cy="572644"/>
          </a:xfrm>
          <a:prstGeom prst="wedgeRoundRectCallout">
            <a:avLst>
              <a:gd name="adj1" fmla="val 59665"/>
              <a:gd name="adj2" fmla="val -108853"/>
              <a:gd name="adj3" fmla="val 16667"/>
            </a:avLst>
          </a:prstGeom>
          <a:solidFill>
            <a:schemeClr val="accent5">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Key confirmation</a:t>
            </a:r>
            <a:endParaRPr lang="en-US" dirty="0">
              <a:solidFill>
                <a:srgbClr val="FFFFFF"/>
              </a:solidFill>
              <a:latin typeface="Arial" charset="0"/>
            </a:endParaRPr>
          </a:p>
        </p:txBody>
      </p:sp>
      <p:sp>
        <p:nvSpPr>
          <p:cNvPr id="22" name="AutoShape 7"/>
          <p:cNvSpPr>
            <a:spLocks noChangeArrowheads="1"/>
          </p:cNvSpPr>
          <p:nvPr/>
        </p:nvSpPr>
        <p:spPr bwMode="auto">
          <a:xfrm>
            <a:off x="7631832" y="4581128"/>
            <a:ext cx="1512168" cy="572644"/>
          </a:xfrm>
          <a:prstGeom prst="wedgeRoundRectCallout">
            <a:avLst>
              <a:gd name="adj1" fmla="val -107842"/>
              <a:gd name="adj2" fmla="val 197660"/>
              <a:gd name="adj3" fmla="val 16667"/>
            </a:avLst>
          </a:prstGeom>
          <a:solidFill>
            <a:schemeClr val="accent5">
              <a:lumMod val="75000"/>
            </a:schemeClr>
          </a:solidFill>
          <a:ln w="38100" algn="ctr">
            <a:solidFill>
              <a:schemeClr val="accent6">
                <a:lumMod val="50000"/>
              </a:schemeClr>
            </a:solidFill>
            <a:miter lim="800000"/>
            <a:headEnd/>
            <a:tailEnd/>
          </a:ln>
          <a:effectLst/>
        </p:spPr>
        <p:txBody>
          <a:bodyPr anchor="ctr"/>
          <a:lstStyle/>
          <a:p>
            <a:r>
              <a:rPr lang="en-US" dirty="0" smtClean="0">
                <a:solidFill>
                  <a:srgbClr val="FFFFFF"/>
                </a:solidFill>
                <a:latin typeface="Arial" charset="0"/>
              </a:rPr>
              <a:t>Key confirmation</a:t>
            </a:r>
            <a:endParaRPr lang="en-US" dirty="0">
              <a:solidFill>
                <a:srgbClr val="FFFFFF"/>
              </a:solidFill>
              <a:latin typeface="Arial" charset="0"/>
            </a:endParaRPr>
          </a:p>
        </p:txBody>
      </p:sp>
      <p:sp>
        <p:nvSpPr>
          <p:cNvPr id="773129" name="AutoShape 9"/>
          <p:cNvSpPr>
            <a:spLocks noChangeArrowheads="1"/>
          </p:cNvSpPr>
          <p:nvPr/>
        </p:nvSpPr>
        <p:spPr bwMode="auto">
          <a:xfrm>
            <a:off x="7572396" y="5229200"/>
            <a:ext cx="1571604" cy="1628800"/>
          </a:xfrm>
          <a:prstGeom prst="wedgeRoundRectCallout">
            <a:avLst>
              <a:gd name="adj1" fmla="val -61380"/>
              <a:gd name="adj2" fmla="val 27459"/>
              <a:gd name="adj3" fmla="val 16667"/>
            </a:avLst>
          </a:prstGeom>
          <a:solidFill>
            <a:schemeClr val="accent1">
              <a:lumMod val="50000"/>
            </a:schemeClr>
          </a:solidFill>
          <a:ln w="38100" algn="ctr">
            <a:solidFill>
              <a:schemeClr val="accent6">
                <a:lumMod val="50000"/>
              </a:schemeClr>
            </a:solidFill>
            <a:miter lim="800000"/>
            <a:headEnd/>
            <a:tailEnd/>
          </a:ln>
          <a:effectLst/>
        </p:spPr>
        <p:txBody>
          <a:bodyPr anchor="ctr"/>
          <a:lstStyle/>
          <a:p>
            <a:r>
              <a:rPr lang="en-US" sz="2000" dirty="0">
                <a:solidFill>
                  <a:srgbClr val="FFFFFF"/>
                </a:solidFill>
                <a:latin typeface="Arial" charset="0"/>
              </a:rPr>
              <a:t>Encrypted </a:t>
            </a:r>
            <a:r>
              <a:rPr lang="en-US" sz="2000" dirty="0" smtClean="0">
                <a:solidFill>
                  <a:srgbClr val="FFFFFF"/>
                </a:solidFill>
                <a:latin typeface="Arial" charset="0"/>
              </a:rPr>
              <a:t>and </a:t>
            </a:r>
            <a:r>
              <a:rPr lang="en-US" sz="2000" dirty="0" err="1" smtClean="0">
                <a:solidFill>
                  <a:srgbClr val="FFFFFF"/>
                </a:solidFill>
                <a:latin typeface="Arial" charset="0"/>
              </a:rPr>
              <a:t>MAC’ed</a:t>
            </a:r>
            <a:r>
              <a:rPr lang="en-US" sz="2000" dirty="0" smtClean="0">
                <a:solidFill>
                  <a:srgbClr val="FFFFFF"/>
                </a:solidFill>
                <a:latin typeface="Arial" charset="0"/>
              </a:rPr>
              <a:t> session data</a:t>
            </a:r>
            <a:endParaRPr lang="en-US" sz="2000" dirty="0">
              <a:solidFill>
                <a:srgbClr val="FFFFFF"/>
              </a:solidFill>
              <a:latin typeface="Arial" charset="0"/>
            </a:endParaRPr>
          </a:p>
        </p:txBody>
      </p:sp>
    </p:spTree>
    <p:extLst>
      <p:ext uri="{BB962C8B-B14F-4D97-AF65-F5344CB8AC3E}">
        <p14:creationId xmlns:p14="http://schemas.microsoft.com/office/powerpoint/2010/main" val="32456560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31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73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5" grpId="0" animBg="1"/>
      <p:bldP spid="773127" grpId="0" animBg="1"/>
      <p:bldP spid="773128" grpId="0" animBg="1"/>
      <p:bldP spid="773131" grpId="0" animBg="1"/>
      <p:bldP spid="773132" grpId="0" animBg="1"/>
      <p:bldP spid="773124" grpId="0" animBg="1"/>
      <p:bldP spid="33" grpId="0" animBg="1"/>
      <p:bldP spid="21" grpId="0" animBg="1"/>
      <p:bldP spid="22" grpId="0" animBg="1"/>
      <p:bldP spid="77312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25</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TLS_RSA handshake</a:t>
            </a:r>
            <a:endParaRPr lang="en-US" dirty="0"/>
          </a:p>
        </p:txBody>
      </p:sp>
      <p:sp>
        <p:nvSpPr>
          <p:cNvPr id="4" name="Content Placeholder 3"/>
          <p:cNvSpPr>
            <a:spLocks noGrp="1"/>
          </p:cNvSpPr>
          <p:nvPr>
            <p:ph sz="quarter" idx="13"/>
          </p:nvPr>
        </p:nvSpPr>
        <p:spPr>
          <a:xfrm>
            <a:off x="428596" y="1071546"/>
            <a:ext cx="8286750" cy="5357850"/>
          </a:xfrm>
        </p:spPr>
        <p:txBody>
          <a:bodyPr>
            <a:noAutofit/>
          </a:bodyPr>
          <a:lstStyle/>
          <a:p>
            <a:pPr marL="1438275" indent="-1438275">
              <a:buNone/>
            </a:pPr>
            <a:r>
              <a:rPr lang="en-GB" sz="2000" dirty="0" smtClean="0"/>
              <a:t>1. C → S: 	Versions, </a:t>
            </a:r>
            <a:r>
              <a:rPr lang="en-GB" sz="2000" dirty="0" smtClean="0">
                <a:solidFill>
                  <a:schemeClr val="accent1">
                    <a:lumMod val="75000"/>
                  </a:schemeClr>
                </a:solidFill>
              </a:rPr>
              <a:t>N</a:t>
            </a:r>
            <a:r>
              <a:rPr lang="en-GB" sz="2000" baseline="-25000" dirty="0" smtClean="0">
                <a:solidFill>
                  <a:schemeClr val="accent1">
                    <a:lumMod val="75000"/>
                  </a:schemeClr>
                </a:solidFill>
              </a:rPr>
              <a:t>C </a:t>
            </a:r>
            <a:r>
              <a:rPr lang="en-GB" sz="2000" dirty="0" smtClean="0"/>
              <a:t>, </a:t>
            </a:r>
            <a:r>
              <a:rPr lang="en-GB" sz="2000" dirty="0" err="1" smtClean="0"/>
              <a:t>SessionId</a:t>
            </a:r>
            <a:r>
              <a:rPr lang="en-GB" sz="2000" dirty="0" smtClean="0"/>
              <a:t>, </a:t>
            </a:r>
            <a:r>
              <a:rPr lang="en-GB" sz="2000" dirty="0" err="1" smtClean="0"/>
              <a:t>CipherSuites</a:t>
            </a:r>
            <a:r>
              <a:rPr lang="en-GB" sz="2000" baseline="-25000" dirty="0" smtClean="0"/>
              <a:t> </a:t>
            </a:r>
            <a:endParaRPr lang="en-GB" sz="2000" dirty="0" smtClean="0"/>
          </a:p>
          <a:p>
            <a:pPr marL="1438275" indent="-1438275">
              <a:buNone/>
            </a:pPr>
            <a:r>
              <a:rPr lang="en-GB" sz="2000" dirty="0" smtClean="0"/>
              <a:t>2. S → C:	Version, </a:t>
            </a:r>
            <a:r>
              <a:rPr lang="en-GB" sz="2000" dirty="0" smtClean="0">
                <a:solidFill>
                  <a:schemeClr val="accent1">
                    <a:lumMod val="75000"/>
                  </a:schemeClr>
                </a:solidFill>
              </a:rPr>
              <a:t>N</a:t>
            </a:r>
            <a:r>
              <a:rPr lang="en-GB" sz="2000" baseline="-25000" dirty="0" smtClean="0">
                <a:solidFill>
                  <a:schemeClr val="accent1">
                    <a:lumMod val="75000"/>
                  </a:schemeClr>
                </a:solidFill>
              </a:rPr>
              <a:t>S</a:t>
            </a:r>
            <a:r>
              <a:rPr lang="en-GB" sz="2000" baseline="-25000" dirty="0" smtClean="0"/>
              <a:t> </a:t>
            </a:r>
            <a:r>
              <a:rPr lang="en-GB" sz="2000" dirty="0" smtClean="0"/>
              <a:t>, </a:t>
            </a:r>
            <a:r>
              <a:rPr lang="en-GB" sz="2000" dirty="0" err="1" smtClean="0"/>
              <a:t>SessionId</a:t>
            </a:r>
            <a:r>
              <a:rPr lang="en-GB" sz="2000" dirty="0" smtClean="0"/>
              <a:t>, </a:t>
            </a:r>
            <a:r>
              <a:rPr lang="en-GB" sz="2000" dirty="0" err="1" smtClean="0"/>
              <a:t>CipherSuite</a:t>
            </a:r>
            <a:r>
              <a:rPr lang="en-GB" sz="2000" dirty="0" smtClean="0"/>
              <a:t/>
            </a:r>
            <a:br>
              <a:rPr lang="en-GB" sz="2000" dirty="0" smtClean="0"/>
            </a:br>
            <a:r>
              <a:rPr lang="en-GB" sz="2000" dirty="0" err="1" smtClean="0">
                <a:solidFill>
                  <a:schemeClr val="accent5">
                    <a:lumMod val="75000"/>
                  </a:schemeClr>
                </a:solidFill>
              </a:rPr>
              <a:t>CertChain</a:t>
            </a:r>
            <a:r>
              <a:rPr lang="en-GB" sz="2000" baseline="-25000" dirty="0" err="1" smtClean="0">
                <a:solidFill>
                  <a:schemeClr val="accent5">
                    <a:lumMod val="75000"/>
                  </a:schemeClr>
                </a:solidFill>
              </a:rPr>
              <a:t>S</a:t>
            </a:r>
            <a:r>
              <a:rPr lang="en-GB" sz="2000" dirty="0" smtClean="0"/>
              <a:t> </a:t>
            </a:r>
            <a:br>
              <a:rPr lang="en-GB" sz="2000" dirty="0" smtClean="0"/>
            </a:br>
            <a:r>
              <a:rPr lang="en-GB" sz="2000" dirty="0" smtClean="0"/>
              <a:t>[ Root CAs ]</a:t>
            </a:r>
            <a:br>
              <a:rPr lang="en-GB" sz="2000" dirty="0" smtClean="0"/>
            </a:br>
            <a:endParaRPr lang="en-GB" sz="2000" dirty="0" smtClean="0"/>
          </a:p>
          <a:p>
            <a:pPr marL="1438275" indent="-1438275">
              <a:buNone/>
            </a:pPr>
            <a:r>
              <a:rPr lang="en-GB" sz="2000" dirty="0" smtClean="0"/>
              <a:t>3. C → S: 	</a:t>
            </a:r>
            <a:r>
              <a:rPr lang="en-GB" sz="2000" dirty="0" smtClean="0">
                <a:solidFill>
                  <a:schemeClr val="accent5">
                    <a:lumMod val="75000"/>
                  </a:schemeClr>
                </a:solidFill>
              </a:rPr>
              <a:t>[ </a:t>
            </a:r>
            <a:r>
              <a:rPr lang="en-GB" sz="2000" dirty="0" err="1" smtClean="0">
                <a:solidFill>
                  <a:schemeClr val="accent5">
                    <a:lumMod val="75000"/>
                  </a:schemeClr>
                </a:solidFill>
              </a:rPr>
              <a:t>CertChain</a:t>
            </a:r>
            <a:r>
              <a:rPr lang="en-GB" sz="2000" baseline="-25000" dirty="0" err="1" smtClean="0">
                <a:solidFill>
                  <a:schemeClr val="accent5">
                    <a:lumMod val="75000"/>
                  </a:schemeClr>
                </a:solidFill>
              </a:rPr>
              <a:t>C</a:t>
            </a:r>
            <a:r>
              <a:rPr lang="en-GB" sz="2000" baseline="-25000" dirty="0" smtClean="0">
                <a:solidFill>
                  <a:schemeClr val="accent5">
                    <a:lumMod val="75000"/>
                  </a:schemeClr>
                </a:solidFill>
              </a:rPr>
              <a:t> </a:t>
            </a:r>
            <a:r>
              <a:rPr lang="en-GB" sz="2000" dirty="0" smtClean="0">
                <a:solidFill>
                  <a:schemeClr val="accent5">
                    <a:lumMod val="75000"/>
                  </a:schemeClr>
                </a:solidFill>
              </a:rPr>
              <a:t>]</a:t>
            </a:r>
            <a:r>
              <a:rPr lang="en-GB" sz="2000" dirty="0" smtClean="0"/>
              <a:t/>
            </a:r>
            <a:br>
              <a:rPr lang="en-GB" sz="2000" dirty="0" smtClean="0"/>
            </a:br>
            <a:r>
              <a:rPr lang="en-GB" sz="2000" dirty="0" smtClean="0">
                <a:solidFill>
                  <a:schemeClr val="accent2">
                    <a:lumMod val="75000"/>
                  </a:schemeClr>
                </a:solidFill>
              </a:rPr>
              <a:t>E</a:t>
            </a:r>
            <a:r>
              <a:rPr lang="en-GB" sz="2000" baseline="-25000" dirty="0" smtClean="0">
                <a:solidFill>
                  <a:schemeClr val="accent2">
                    <a:lumMod val="75000"/>
                  </a:schemeClr>
                </a:solidFill>
              </a:rPr>
              <a:t>S</a:t>
            </a:r>
            <a:r>
              <a:rPr lang="en-GB" sz="2000" dirty="0" smtClean="0">
                <a:solidFill>
                  <a:schemeClr val="accent2">
                    <a:lumMod val="75000"/>
                  </a:schemeClr>
                </a:solidFill>
              </a:rPr>
              <a:t>(</a:t>
            </a:r>
            <a:r>
              <a:rPr lang="en-GB" sz="2000" dirty="0" err="1" smtClean="0">
                <a:solidFill>
                  <a:schemeClr val="accent2">
                    <a:lumMod val="75000"/>
                  </a:schemeClr>
                </a:solidFill>
              </a:rPr>
              <a:t>pre_master_secret</a:t>
            </a:r>
            <a:r>
              <a:rPr lang="en-GB" sz="2000" dirty="0" smtClean="0">
                <a:solidFill>
                  <a:schemeClr val="accent2">
                    <a:lumMod val="75000"/>
                  </a:schemeClr>
                </a:solidFill>
              </a:rPr>
              <a:t>),</a:t>
            </a:r>
            <a:r>
              <a:rPr lang="en-GB" sz="2000" dirty="0" smtClean="0"/>
              <a:t> </a:t>
            </a:r>
            <a:br>
              <a:rPr lang="en-GB" sz="2000" dirty="0" smtClean="0"/>
            </a:br>
            <a:r>
              <a:rPr lang="en-GB" sz="2000" dirty="0" smtClean="0">
                <a:solidFill>
                  <a:schemeClr val="accent4">
                    <a:lumMod val="75000"/>
                  </a:schemeClr>
                </a:solidFill>
              </a:rPr>
              <a:t>[ </a:t>
            </a:r>
            <a:r>
              <a:rPr lang="en-GB" sz="2000" dirty="0" err="1" smtClean="0">
                <a:solidFill>
                  <a:schemeClr val="accent4">
                    <a:lumMod val="75000"/>
                  </a:schemeClr>
                </a:solidFill>
              </a:rPr>
              <a:t>Sign</a:t>
            </a:r>
            <a:r>
              <a:rPr lang="en-GB" sz="2000" baseline="-25000" dirty="0" err="1" smtClean="0">
                <a:solidFill>
                  <a:schemeClr val="accent4">
                    <a:lumMod val="75000"/>
                  </a:schemeClr>
                </a:solidFill>
              </a:rPr>
              <a:t>C</a:t>
            </a:r>
            <a:r>
              <a:rPr lang="en-GB" sz="2000" dirty="0" smtClean="0">
                <a:solidFill>
                  <a:schemeClr val="accent4">
                    <a:lumMod val="75000"/>
                  </a:schemeClr>
                </a:solidFill>
              </a:rPr>
              <a:t>(all previous messages including N</a:t>
            </a:r>
            <a:r>
              <a:rPr lang="en-GB" sz="2000" baseline="-25000" dirty="0" smtClean="0">
                <a:solidFill>
                  <a:schemeClr val="accent4">
                    <a:lumMod val="75000"/>
                  </a:schemeClr>
                </a:solidFill>
              </a:rPr>
              <a:t>C</a:t>
            </a:r>
            <a:r>
              <a:rPr lang="en-GB" sz="2000" dirty="0" smtClean="0">
                <a:solidFill>
                  <a:schemeClr val="accent4">
                    <a:lumMod val="75000"/>
                  </a:schemeClr>
                </a:solidFill>
              </a:rPr>
              <a:t>, N</a:t>
            </a:r>
            <a:r>
              <a:rPr lang="en-GB" sz="2000" baseline="-25000" dirty="0" smtClean="0">
                <a:solidFill>
                  <a:schemeClr val="accent4">
                    <a:lumMod val="75000"/>
                  </a:schemeClr>
                </a:solidFill>
              </a:rPr>
              <a:t>S</a:t>
            </a:r>
            <a:r>
              <a:rPr lang="en-GB" sz="2000" dirty="0" smtClean="0">
                <a:solidFill>
                  <a:schemeClr val="accent4">
                    <a:lumMod val="75000"/>
                  </a:schemeClr>
                </a:solidFill>
              </a:rPr>
              <a:t>, E</a:t>
            </a:r>
            <a:r>
              <a:rPr lang="en-GB" sz="2000" baseline="-25000" dirty="0" smtClean="0">
                <a:solidFill>
                  <a:schemeClr val="accent4">
                    <a:lumMod val="75000"/>
                  </a:schemeClr>
                </a:solidFill>
              </a:rPr>
              <a:t>S</a:t>
            </a:r>
            <a:r>
              <a:rPr lang="en-GB" sz="2000" dirty="0" smtClean="0">
                <a:solidFill>
                  <a:schemeClr val="accent4">
                    <a:lumMod val="75000"/>
                  </a:schemeClr>
                </a:solidFill>
              </a:rPr>
              <a:t>(…)) ]</a:t>
            </a:r>
            <a:r>
              <a:rPr lang="en-GB" sz="2000" dirty="0" smtClean="0"/>
              <a:t/>
            </a:r>
            <a:br>
              <a:rPr lang="en-GB" sz="2000" dirty="0" smtClean="0"/>
            </a:br>
            <a:r>
              <a:rPr lang="en-GB" sz="2000" dirty="0" err="1" smtClean="0"/>
              <a:t>ChangeCipherSpec</a:t>
            </a:r>
            <a:r>
              <a:rPr lang="en-GB" sz="2000" dirty="0" smtClean="0"/>
              <a:t> </a:t>
            </a:r>
            <a:br>
              <a:rPr lang="en-GB" sz="2000" dirty="0" smtClean="0"/>
            </a:br>
            <a:r>
              <a:rPr lang="en-GB" sz="2000" dirty="0" smtClean="0">
                <a:solidFill>
                  <a:schemeClr val="accent3">
                    <a:lumMod val="75000"/>
                  </a:schemeClr>
                </a:solidFill>
              </a:rPr>
              <a:t>MAC</a:t>
            </a:r>
            <a:r>
              <a:rPr lang="en-GB" sz="2000" baseline="-25000" dirty="0" smtClean="0">
                <a:solidFill>
                  <a:schemeClr val="accent3">
                    <a:lumMod val="75000"/>
                  </a:schemeClr>
                </a:solidFill>
              </a:rPr>
              <a:t>SK</a:t>
            </a:r>
            <a:r>
              <a:rPr lang="en-GB" sz="2000" dirty="0" smtClean="0">
                <a:solidFill>
                  <a:schemeClr val="accent3">
                    <a:lumMod val="75000"/>
                  </a:schemeClr>
                </a:solidFill>
              </a:rPr>
              <a:t> (“client finished”, all previous messages)</a:t>
            </a:r>
            <a:endParaRPr lang="en-GB" sz="2000" dirty="0" smtClean="0"/>
          </a:p>
          <a:p>
            <a:pPr marL="1438275" indent="-1438275">
              <a:buNone/>
            </a:pPr>
            <a:r>
              <a:rPr lang="en-GB" sz="2000" dirty="0" smtClean="0"/>
              <a:t>4. S → C: 	</a:t>
            </a:r>
            <a:r>
              <a:rPr lang="en-GB" sz="2000" dirty="0" err="1" smtClean="0"/>
              <a:t>ChangeCipherSpec</a:t>
            </a:r>
            <a:r>
              <a:rPr lang="en-GB" sz="2000" dirty="0" smtClean="0"/>
              <a:t> </a:t>
            </a:r>
            <a:br>
              <a:rPr lang="en-GB" sz="2000" dirty="0" smtClean="0"/>
            </a:br>
            <a:r>
              <a:rPr lang="en-GB" sz="2000" dirty="0" smtClean="0">
                <a:solidFill>
                  <a:schemeClr val="accent3">
                    <a:lumMod val="75000"/>
                  </a:schemeClr>
                </a:solidFill>
              </a:rPr>
              <a:t>MAC</a:t>
            </a:r>
            <a:r>
              <a:rPr lang="en-GB" sz="2000" baseline="-25000" dirty="0" smtClean="0">
                <a:solidFill>
                  <a:schemeClr val="accent3">
                    <a:lumMod val="75000"/>
                  </a:schemeClr>
                </a:solidFill>
              </a:rPr>
              <a:t>SK</a:t>
            </a:r>
            <a:r>
              <a:rPr lang="en-GB" sz="2000" dirty="0" smtClean="0">
                <a:solidFill>
                  <a:schemeClr val="accent3">
                    <a:lumMod val="75000"/>
                  </a:schemeClr>
                </a:solidFill>
              </a:rPr>
              <a:t>("server finished“, all previous messages)</a:t>
            </a:r>
            <a:br>
              <a:rPr lang="en-GB" sz="2000" dirty="0" smtClean="0">
                <a:solidFill>
                  <a:schemeClr val="accent3">
                    <a:lumMod val="75000"/>
                  </a:schemeClr>
                </a:solidFill>
              </a:rPr>
            </a:br>
            <a:endParaRPr lang="en-GB" sz="2000" dirty="0" smtClean="0"/>
          </a:p>
          <a:p>
            <a:r>
              <a:rPr lang="en-GB" sz="2000" dirty="0" smtClean="0">
                <a:solidFill>
                  <a:schemeClr val="accent2">
                    <a:lumMod val="75000"/>
                  </a:schemeClr>
                </a:solidFill>
              </a:rPr>
              <a:t>E</a:t>
            </a:r>
            <a:r>
              <a:rPr lang="en-GB" sz="2000" baseline="-25000" dirty="0" smtClean="0">
                <a:solidFill>
                  <a:schemeClr val="accent2">
                    <a:lumMod val="75000"/>
                  </a:schemeClr>
                </a:solidFill>
              </a:rPr>
              <a:t>S</a:t>
            </a:r>
            <a:r>
              <a:rPr lang="en-GB" sz="2000" baseline="30000" dirty="0" smtClean="0"/>
              <a:t> </a:t>
            </a:r>
            <a:r>
              <a:rPr lang="en-GB" sz="2000" dirty="0" smtClean="0"/>
              <a:t> = RSA</a:t>
            </a:r>
            <a:r>
              <a:rPr lang="en-US" sz="2000" dirty="0" smtClean="0"/>
              <a:t> </a:t>
            </a:r>
            <a:r>
              <a:rPr lang="en-GB" sz="2000" dirty="0" smtClean="0"/>
              <a:t>encryption (</a:t>
            </a:r>
            <a:r>
              <a:rPr lang="en-US" sz="2000" dirty="0" smtClean="0"/>
              <a:t>PKCS #1 v1.5)</a:t>
            </a:r>
            <a:r>
              <a:rPr lang="en-GB" sz="2000" dirty="0" smtClean="0"/>
              <a:t> with S’s public key from </a:t>
            </a:r>
            <a:r>
              <a:rPr lang="en-GB" sz="2000" dirty="0" err="1" smtClean="0"/>
              <a:t>CertChain</a:t>
            </a:r>
            <a:r>
              <a:rPr lang="en-GB" sz="2000" baseline="-25000" dirty="0" err="1" smtClean="0"/>
              <a:t>S</a:t>
            </a:r>
            <a:endParaRPr lang="en-GB" sz="2000" dirty="0" smtClean="0"/>
          </a:p>
          <a:p>
            <a:r>
              <a:rPr lang="en-GB" sz="2000" dirty="0" err="1" smtClean="0">
                <a:solidFill>
                  <a:schemeClr val="accent2">
                    <a:lumMod val="75000"/>
                  </a:schemeClr>
                </a:solidFill>
              </a:rPr>
              <a:t>pre_master_secret</a:t>
            </a:r>
            <a:r>
              <a:rPr lang="en-GB" sz="2000" dirty="0" smtClean="0"/>
              <a:t> = random number chosen by C</a:t>
            </a:r>
            <a:endParaRPr lang="en-GB" sz="2000" baseline="30000" dirty="0" smtClean="0"/>
          </a:p>
          <a:p>
            <a:r>
              <a:rPr lang="en-GB" sz="2000" dirty="0" err="1" smtClean="0">
                <a:solidFill>
                  <a:schemeClr val="accent2">
                    <a:lumMod val="75000"/>
                  </a:schemeClr>
                </a:solidFill>
              </a:rPr>
              <a:t>master_secret</a:t>
            </a:r>
            <a:r>
              <a:rPr lang="en-GB" sz="2000" dirty="0" smtClean="0"/>
              <a:t> = SK = h(</a:t>
            </a:r>
            <a:r>
              <a:rPr lang="en-GB" sz="2000" dirty="0" err="1" smtClean="0"/>
              <a:t>pre_master_secret</a:t>
            </a:r>
            <a:r>
              <a:rPr lang="en-GB" sz="2000" dirty="0" smtClean="0"/>
              <a:t>, “master secret”, N</a:t>
            </a:r>
            <a:r>
              <a:rPr lang="en-GB" sz="2000" baseline="-25000" dirty="0" smtClean="0"/>
              <a:t>C</a:t>
            </a:r>
            <a:r>
              <a:rPr lang="en-GB" sz="2000" dirty="0" smtClean="0"/>
              <a:t>, N</a:t>
            </a:r>
            <a:r>
              <a:rPr lang="en-GB" sz="2000" baseline="-25000" dirty="0" smtClean="0"/>
              <a:t>S</a:t>
            </a:r>
            <a:r>
              <a:rPr lang="en-GB" sz="2000" dirty="0" smtClean="0"/>
              <a:t>)</a:t>
            </a:r>
          </a:p>
          <a:p>
            <a:r>
              <a:rPr lang="en-GB" sz="2000" i="1" dirty="0" smtClean="0"/>
              <a:t>Finished</a:t>
            </a:r>
            <a:r>
              <a:rPr lang="en-GB" sz="2000" dirty="0" smtClean="0"/>
              <a:t> messages are already protected by the new session keys</a:t>
            </a:r>
          </a:p>
          <a:p>
            <a:endParaRPr lang="en-US" sz="2000" dirty="0" smtClean="0"/>
          </a:p>
          <a:p>
            <a:endParaRPr lang="en-US" sz="2000" dirty="0" smtClean="0"/>
          </a:p>
          <a:p>
            <a:endParaRPr lang="en-US" sz="2000" dirty="0"/>
          </a:p>
        </p:txBody>
      </p:sp>
      <p:sp>
        <p:nvSpPr>
          <p:cNvPr id="7" name="Text Box 10"/>
          <p:cNvSpPr txBox="1">
            <a:spLocks noChangeArrowheads="1"/>
          </p:cNvSpPr>
          <p:nvPr/>
        </p:nvSpPr>
        <p:spPr bwMode="auto">
          <a:xfrm>
            <a:off x="6000760" y="1142984"/>
            <a:ext cx="3143272" cy="224676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50000"/>
              </a:spcBef>
            </a:pPr>
            <a:r>
              <a:rPr lang="en-US" sz="2000" dirty="0" smtClean="0">
                <a:solidFill>
                  <a:schemeClr val="bg1"/>
                </a:solidFill>
              </a:rPr>
              <a:t>1. Negotiation</a:t>
            </a:r>
            <a:br>
              <a:rPr lang="en-US" sz="2000" dirty="0" smtClean="0">
                <a:solidFill>
                  <a:schemeClr val="bg1"/>
                </a:solidFill>
              </a:rPr>
            </a:br>
            <a:r>
              <a:rPr lang="en-US" sz="2000" dirty="0" smtClean="0">
                <a:solidFill>
                  <a:schemeClr val="accent2">
                    <a:lumMod val="75000"/>
                  </a:schemeClr>
                </a:solidFill>
              </a:rPr>
              <a:t>2. RSA</a:t>
            </a:r>
            <a:r>
              <a:rPr lang="en-US" sz="2000" dirty="0">
                <a:solidFill>
                  <a:schemeClr val="accent2">
                    <a:lumMod val="75000"/>
                  </a:schemeClr>
                </a:solidFill>
              </a:rPr>
              <a:t/>
            </a:r>
            <a:br>
              <a:rPr lang="en-US" sz="2000" dirty="0">
                <a:solidFill>
                  <a:schemeClr val="accent2">
                    <a:lumMod val="75000"/>
                  </a:schemeClr>
                </a:solidFill>
              </a:rPr>
            </a:br>
            <a:r>
              <a:rPr lang="en-US" sz="2000" dirty="0">
                <a:solidFill>
                  <a:schemeClr val="accent1">
                    <a:lumMod val="75000"/>
                  </a:schemeClr>
                </a:solidFill>
              </a:rPr>
              <a:t>3</a:t>
            </a:r>
            <a:r>
              <a:rPr lang="en-US" sz="2000" dirty="0" smtClean="0">
                <a:solidFill>
                  <a:schemeClr val="accent1">
                    <a:lumMod val="75000"/>
                  </a:schemeClr>
                </a:solidFill>
              </a:rPr>
              <a:t>. Nonces</a:t>
            </a:r>
            <a:r>
              <a:rPr lang="en-US" sz="2000" dirty="0">
                <a:solidFill>
                  <a:schemeClr val="accent1">
                    <a:lumMod val="75000"/>
                  </a:schemeClr>
                </a:solidFill>
              </a:rPr>
              <a:t/>
            </a:r>
            <a:br>
              <a:rPr lang="en-US" sz="2000" dirty="0">
                <a:solidFill>
                  <a:schemeClr val="accent1">
                    <a:lumMod val="75000"/>
                  </a:schemeClr>
                </a:solidFill>
              </a:rPr>
            </a:br>
            <a:r>
              <a:rPr lang="en-US" sz="2000" dirty="0">
                <a:solidFill>
                  <a:schemeClr val="accent4">
                    <a:lumMod val="75000"/>
                  </a:schemeClr>
                </a:solidFill>
              </a:rPr>
              <a:t>4</a:t>
            </a:r>
            <a:r>
              <a:rPr lang="en-US" sz="2000" dirty="0" smtClean="0">
                <a:solidFill>
                  <a:schemeClr val="accent4">
                    <a:lumMod val="75000"/>
                  </a:schemeClr>
                </a:solidFill>
              </a:rPr>
              <a:t>. Signature</a:t>
            </a:r>
            <a:r>
              <a:rPr lang="en-US" sz="2000" dirty="0" smtClean="0">
                <a:solidFill>
                  <a:schemeClr val="accent6">
                    <a:lumMod val="75000"/>
                  </a:schemeClr>
                </a:solidFill>
              </a:rPr>
              <a:t/>
            </a:r>
            <a:br>
              <a:rPr lang="en-US" sz="2000" dirty="0" smtClean="0">
                <a:solidFill>
                  <a:schemeClr val="accent6">
                    <a:lumMod val="75000"/>
                  </a:schemeClr>
                </a:solidFill>
              </a:rPr>
            </a:br>
            <a:r>
              <a:rPr lang="en-US" sz="2000" dirty="0" smtClean="0">
                <a:solidFill>
                  <a:schemeClr val="accent5">
                    <a:lumMod val="75000"/>
                  </a:schemeClr>
                </a:solidFill>
              </a:rPr>
              <a:t>5. Certificates</a:t>
            </a:r>
            <a:r>
              <a:rPr lang="en-US" sz="2000" dirty="0">
                <a:solidFill>
                  <a:srgbClr val="CC3300"/>
                </a:solidFill>
              </a:rPr>
              <a:t/>
            </a:r>
            <a:br>
              <a:rPr lang="en-US" sz="2000" dirty="0">
                <a:solidFill>
                  <a:srgbClr val="CC3300"/>
                </a:solidFill>
              </a:rPr>
            </a:br>
            <a:r>
              <a:rPr lang="en-US" sz="2000" dirty="0" smtClean="0">
                <a:solidFill>
                  <a:schemeClr val="accent3">
                    <a:lumMod val="75000"/>
                  </a:schemeClr>
                </a:solidFill>
              </a:rPr>
              <a:t>6. Key confirmation and negotiation integrity check</a:t>
            </a:r>
            <a:endParaRPr lang="en-US" sz="2000" dirty="0">
              <a:solidFill>
                <a:schemeClr val="accent3">
                  <a:lumMod val="75000"/>
                </a:schemeClr>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26</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Nonces in TLS</a:t>
            </a:r>
            <a:endParaRPr lang="en-US" dirty="0"/>
          </a:p>
        </p:txBody>
      </p:sp>
      <p:sp>
        <p:nvSpPr>
          <p:cNvPr id="4" name="Content Placeholder 3"/>
          <p:cNvSpPr>
            <a:spLocks noGrp="1"/>
          </p:cNvSpPr>
          <p:nvPr>
            <p:ph sz="quarter" idx="13"/>
          </p:nvPr>
        </p:nvSpPr>
        <p:spPr/>
        <p:txBody>
          <a:bodyPr/>
          <a:lstStyle/>
          <a:p>
            <a:r>
              <a:rPr lang="en-GB" dirty="0" smtClean="0"/>
              <a:t>Client and Server Random are nonces</a:t>
            </a:r>
          </a:p>
          <a:p>
            <a:r>
              <a:rPr lang="en-GB" dirty="0" smtClean="0"/>
              <a:t>Concatenation of a real-time clock value and random number:</a:t>
            </a:r>
          </a:p>
          <a:p>
            <a:pPr marL="1438275" indent="-411163">
              <a:buNone/>
            </a:pPr>
            <a:r>
              <a:rPr lang="en-GB" sz="1800" dirty="0" err="1" smtClean="0">
                <a:latin typeface="Courier New" pitchFamily="49" charset="0"/>
                <a:cs typeface="Courier New" pitchFamily="49" charset="0"/>
              </a:rPr>
              <a:t>struct</a:t>
            </a:r>
            <a:r>
              <a:rPr lang="en-GB" sz="1800" dirty="0" smtClean="0">
                <a:latin typeface="Courier New" pitchFamily="49" charset="0"/>
                <a:cs typeface="Courier New" pitchFamily="49" charset="0"/>
              </a:rPr>
              <a:t> {</a:t>
            </a:r>
          </a:p>
          <a:p>
            <a:pPr marL="1438275" indent="-411163">
              <a:buNone/>
            </a:pPr>
            <a:r>
              <a:rPr lang="en-GB" sz="1800" dirty="0" smtClean="0">
                <a:latin typeface="Courier New" pitchFamily="49" charset="0"/>
                <a:cs typeface="Courier New" pitchFamily="49" charset="0"/>
              </a:rPr>
              <a:t>         uint32 </a:t>
            </a:r>
            <a:r>
              <a:rPr lang="en-GB" sz="1800" dirty="0" err="1" smtClean="0">
                <a:latin typeface="Courier New" pitchFamily="49" charset="0"/>
                <a:cs typeface="Courier New" pitchFamily="49" charset="0"/>
              </a:rPr>
              <a:t>gmt_unix_time</a:t>
            </a:r>
            <a:r>
              <a:rPr lang="en-GB" sz="1800" dirty="0" smtClean="0">
                <a:latin typeface="Courier New" pitchFamily="49" charset="0"/>
                <a:cs typeface="Courier New" pitchFamily="49" charset="0"/>
              </a:rPr>
              <a:t>;</a:t>
            </a:r>
          </a:p>
          <a:p>
            <a:pPr marL="1438275" indent="-411163">
              <a:buNone/>
            </a:pPr>
            <a:r>
              <a:rPr lang="en-GB" sz="1800" dirty="0" smtClean="0">
                <a:latin typeface="Courier New" pitchFamily="49" charset="0"/>
                <a:cs typeface="Courier New" pitchFamily="49" charset="0"/>
              </a:rPr>
              <a:t>         opaque </a:t>
            </a:r>
            <a:r>
              <a:rPr lang="en-GB" sz="1800" dirty="0" err="1" smtClean="0">
                <a:latin typeface="Courier New" pitchFamily="49" charset="0"/>
                <a:cs typeface="Courier New" pitchFamily="49" charset="0"/>
              </a:rPr>
              <a:t>random_bytes</a:t>
            </a:r>
            <a:r>
              <a:rPr lang="en-GB" sz="1800" dirty="0" smtClean="0">
                <a:latin typeface="Courier New" pitchFamily="49" charset="0"/>
                <a:cs typeface="Courier New" pitchFamily="49" charset="0"/>
              </a:rPr>
              <a:t>[28];</a:t>
            </a:r>
          </a:p>
          <a:p>
            <a:pPr marL="1438275" indent="-411163">
              <a:buNone/>
            </a:pPr>
            <a:r>
              <a:rPr lang="en-GB" sz="1800" dirty="0" smtClean="0">
                <a:latin typeface="Courier New" pitchFamily="49" charset="0"/>
                <a:cs typeface="Courier New" pitchFamily="49" charset="0"/>
              </a:rPr>
              <a:t>} Random;</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27</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Session vs. connection</a:t>
            </a:r>
            <a:endParaRPr lang="en-US" dirty="0"/>
          </a:p>
        </p:txBody>
      </p:sp>
      <p:sp>
        <p:nvSpPr>
          <p:cNvPr id="4" name="Content Placeholder 3"/>
          <p:cNvSpPr>
            <a:spLocks noGrp="1"/>
          </p:cNvSpPr>
          <p:nvPr>
            <p:ph sz="quarter" idx="13"/>
          </p:nvPr>
        </p:nvSpPr>
        <p:spPr/>
        <p:txBody>
          <a:bodyPr>
            <a:normAutofit fontScale="85000" lnSpcReduction="10000"/>
          </a:bodyPr>
          <a:lstStyle/>
          <a:p>
            <a:r>
              <a:rPr lang="en-GB" dirty="0" smtClean="0">
                <a:solidFill>
                  <a:schemeClr val="accent1">
                    <a:lumMod val="75000"/>
                  </a:schemeClr>
                </a:solidFill>
              </a:rPr>
              <a:t>TLS session can span multiple connections</a:t>
            </a:r>
            <a:endParaRPr lang="en-GB" dirty="0" smtClean="0"/>
          </a:p>
          <a:p>
            <a:pPr lvl="1"/>
            <a:r>
              <a:rPr lang="en-GB" dirty="0" smtClean="0"/>
              <a:t>Client and server may cache the session state and master_secret </a:t>
            </a:r>
          </a:p>
          <a:p>
            <a:pPr lvl="1"/>
            <a:r>
              <a:rPr lang="en-GB" dirty="0" smtClean="0"/>
              <a:t>Client sends the SessionId of a cached session in Client Hello; otherwise zero</a:t>
            </a:r>
          </a:p>
          <a:p>
            <a:pPr lvl="1"/>
            <a:r>
              <a:rPr lang="en-GB" dirty="0" smtClean="0"/>
              <a:t>Server responds with the same SessionId if session found in server cache; otherwise with a fresh value</a:t>
            </a:r>
          </a:p>
          <a:p>
            <a:r>
              <a:rPr lang="en-GB" dirty="0" smtClean="0">
                <a:solidFill>
                  <a:prstClr val="black"/>
                </a:solidFill>
              </a:rPr>
              <a:t>When session is reused, </a:t>
            </a:r>
            <a:r>
              <a:rPr lang="en-GB" dirty="0" smtClean="0">
                <a:solidFill>
                  <a:schemeClr val="accent2">
                    <a:lumMod val="75000"/>
                  </a:schemeClr>
                </a:solidFill>
              </a:rPr>
              <a:t>new session keys derived from old master_secret and new nonces</a:t>
            </a:r>
          </a:p>
          <a:p>
            <a:r>
              <a:rPr lang="en-GB" dirty="0" smtClean="0">
                <a:solidFill>
                  <a:prstClr val="black"/>
                </a:solidFill>
              </a:rPr>
              <a:t>Change </a:t>
            </a:r>
            <a:r>
              <a:rPr lang="en-GB" dirty="0">
                <a:solidFill>
                  <a:prstClr val="black"/>
                </a:solidFill>
              </a:rPr>
              <a:t>of IP address does not invalidate cached sessions</a:t>
            </a:r>
          </a:p>
          <a:p>
            <a:pPr lvl="0"/>
            <a:r>
              <a:rPr lang="en-GB" dirty="0" smtClean="0">
                <a:solidFill>
                  <a:schemeClr val="accent1">
                    <a:lumMod val="75000"/>
                  </a:schemeClr>
                </a:solidFill>
              </a:rPr>
              <a:t>Session tickets </a:t>
            </a:r>
            <a:r>
              <a:rPr lang="en-GB" dirty="0" smtClean="0"/>
              <a:t>[RFC 5077]:</a:t>
            </a:r>
          </a:p>
          <a:p>
            <a:pPr lvl="1"/>
            <a:r>
              <a:rPr lang="en-GB" dirty="0" smtClean="0"/>
              <a:t>Server can send the session state data (ticket) to the client</a:t>
            </a:r>
          </a:p>
          <a:p>
            <a:pPr lvl="1"/>
            <a:r>
              <a:rPr lang="en-GB" dirty="0" smtClean="0"/>
              <a:t>Client sends the ticket back to the server when reconnecting</a:t>
            </a:r>
          </a:p>
          <a:p>
            <a:pPr lvl="1"/>
            <a:r>
              <a:rPr lang="en-GB" dirty="0" smtClean="0"/>
              <a:t>Ticket is encrypted and authenticated with a secret key know only to the server </a:t>
            </a:r>
            <a:r>
              <a:rPr lang="en-GB" dirty="0" smtClean="0">
                <a:sym typeface="Wingdings" pitchFamily="2" charset="2"/>
              </a:rPr>
              <a:t> client cannot modify data</a:t>
            </a:r>
            <a:r>
              <a:rPr lang="en-GB" dirty="0" smtClean="0"/>
              <a:t> </a:t>
            </a:r>
          </a:p>
          <a:p>
            <a:pPr lvl="1"/>
            <a:r>
              <a:rPr lang="en-GB" dirty="0" smtClean="0"/>
              <a:t>Not implemented by all browsers</a:t>
            </a:r>
          </a:p>
          <a:p>
            <a:pPr lvl="1"/>
            <a:endParaRPr lang="en-GB" dirty="0" smtClean="0">
              <a:solidFill>
                <a:prstClr val="black"/>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28</a:t>
            </a:fld>
            <a:endParaRPr kumimoji="0" lang="en-US">
              <a:solidFill>
                <a:schemeClr val="tx1">
                  <a:shade val="50000"/>
                </a:schemeClr>
              </a:solidFill>
            </a:endParaRPr>
          </a:p>
        </p:txBody>
      </p:sp>
      <p:sp>
        <p:nvSpPr>
          <p:cNvPr id="3" name="Title 2"/>
          <p:cNvSpPr>
            <a:spLocks noGrp="1"/>
          </p:cNvSpPr>
          <p:nvPr>
            <p:ph type="title"/>
          </p:nvPr>
        </p:nvSpPr>
        <p:spPr/>
        <p:txBody>
          <a:bodyPr/>
          <a:lstStyle/>
          <a:p>
            <a:r>
              <a:rPr lang="en-US" smtClean="0"/>
              <a:t>TLS renegotiation attack</a:t>
            </a:r>
            <a:endParaRPr lang="en-US"/>
          </a:p>
        </p:txBody>
      </p:sp>
      <p:sp>
        <p:nvSpPr>
          <p:cNvPr id="4" name="Content Placeholder 3"/>
          <p:cNvSpPr>
            <a:spLocks noGrp="1"/>
          </p:cNvSpPr>
          <p:nvPr>
            <p:ph sz="quarter" idx="13"/>
          </p:nvPr>
        </p:nvSpPr>
        <p:spPr>
          <a:xfrm>
            <a:off x="428596" y="1214422"/>
            <a:ext cx="8286750" cy="5382930"/>
          </a:xfrm>
        </p:spPr>
        <p:txBody>
          <a:bodyPr>
            <a:normAutofit fontScale="77500" lnSpcReduction="20000"/>
          </a:bodyPr>
          <a:lstStyle/>
          <a:p>
            <a:r>
              <a:rPr lang="en-US" dirty="0" smtClean="0"/>
              <a:t>TLS client or server can initiate “renegotiation handshake” i.e. new handshake to refresh session keys</a:t>
            </a:r>
          </a:p>
          <a:p>
            <a:r>
              <a:rPr lang="en-US" dirty="0" smtClean="0"/>
              <a:t>In 2009, a protocol flaw was found:</a:t>
            </a:r>
          </a:p>
          <a:p>
            <a:pPr marL="1042416" lvl="1" indent="-457200">
              <a:buSzPct val="100000"/>
              <a:buFont typeface="+mj-lt"/>
              <a:buAutoNum type="arabicPeriod"/>
            </a:pPr>
            <a:r>
              <a:rPr lang="en-US" dirty="0" smtClean="0"/>
              <a:t>MitM attacker intercepts a TLS connection from honest client; lets the client in the beginning of the handshake</a:t>
            </a:r>
          </a:p>
          <a:p>
            <a:pPr marL="1042416" lvl="1" indent="-457200">
              <a:buSzPct val="100000"/>
              <a:buFont typeface="+mj-lt"/>
              <a:buAutoNum type="arabicPeriod"/>
            </a:pPr>
            <a:r>
              <a:rPr lang="en-US" dirty="0" smtClean="0"/>
              <a:t>Attacker executes a TLS handshake with the honest server and sends some </a:t>
            </a:r>
            <a:r>
              <a:rPr lang="en-US" dirty="0" smtClean="0">
                <a:solidFill>
                  <a:schemeClr val="accent2">
                    <a:lumMod val="75000"/>
                  </a:schemeClr>
                </a:solidFill>
              </a:rPr>
              <a:t>data</a:t>
            </a:r>
            <a:r>
              <a:rPr lang="en-US" dirty="0" smtClean="0"/>
              <a:t> to the server over this TLS connection</a:t>
            </a:r>
          </a:p>
          <a:p>
            <a:pPr marL="1042416" lvl="1" indent="-457200">
              <a:buSzPct val="100000"/>
              <a:buFont typeface="+mj-lt"/>
              <a:buAutoNum type="arabicPeriod"/>
            </a:pPr>
            <a:r>
              <a:rPr lang="en-US" dirty="0" smtClean="0"/>
              <a:t>Attacker forwards the (still unauthenticated) connection from the client to the server over its own TLS connection</a:t>
            </a:r>
          </a:p>
          <a:p>
            <a:pPr marL="1042416" lvl="1" indent="-457200">
              <a:buSzPct val="100000"/>
              <a:buFont typeface="+mj-lt"/>
              <a:buAutoNum type="arabicPeriod"/>
            </a:pPr>
            <a:r>
              <a:rPr lang="en-US" dirty="0" smtClean="0">
                <a:sym typeface="Wingdings" pitchFamily="2" charset="2"/>
              </a:rPr>
              <a:t>Honest client executes the TLS handshake with the server</a:t>
            </a:r>
            <a:r>
              <a:rPr lang="en-US" dirty="0"/>
              <a:t>; server thinks it is </a:t>
            </a:r>
            <a:r>
              <a:rPr lang="en-US" dirty="0" smtClean="0">
                <a:solidFill>
                  <a:schemeClr val="accent2">
                    <a:lumMod val="75000"/>
                  </a:schemeClr>
                </a:solidFill>
              </a:rPr>
              <a:t>renegotiation</a:t>
            </a:r>
            <a:r>
              <a:rPr lang="en-US" dirty="0" smtClean="0">
                <a:sym typeface="Wingdings" pitchFamily="2" charset="2"/>
              </a:rPr>
              <a:t>; attacker loses ability to decrypt the data after ChangeCipherSpec, but continues to forward the connection </a:t>
            </a:r>
          </a:p>
          <a:p>
            <a:r>
              <a:rPr lang="en-US" dirty="0" smtClean="0"/>
              <a:t>What did the attacker achieve? Attacker inserted its own </a:t>
            </a:r>
            <a:r>
              <a:rPr lang="en-US" dirty="0" smtClean="0">
                <a:solidFill>
                  <a:schemeClr val="accent2">
                    <a:lumMod val="75000"/>
                  </a:schemeClr>
                </a:solidFill>
              </a:rPr>
              <a:t>data</a:t>
            </a:r>
            <a:r>
              <a:rPr lang="en-US" dirty="0" smtClean="0"/>
              <a:t> to the beginning of the connection </a:t>
            </a:r>
          </a:p>
          <a:p>
            <a:pPr lvl="1"/>
            <a:r>
              <a:rPr lang="en-US" dirty="0" smtClean="0"/>
              <a:t>E.g. consider applications where the client sends commands first and finally authorizes them by entering its password</a:t>
            </a:r>
          </a:p>
          <a:p>
            <a:r>
              <a:rPr lang="en-US" dirty="0" smtClean="0"/>
              <a:t>Solved by RFC 5746</a:t>
            </a:r>
          </a:p>
          <a:p>
            <a:r>
              <a:rPr lang="en-US" dirty="0" smtClean="0"/>
              <a:t>Surprising because TLS/SSL is one of the most analyzed protocols and no major protocol-level flaws have been found since 1995</a:t>
            </a:r>
            <a:endParaRPr lang="en-US" dirty="0"/>
          </a:p>
        </p:txBody>
      </p:sp>
    </p:spTree>
    <p:extLst>
      <p:ext uri="{BB962C8B-B14F-4D97-AF65-F5344CB8AC3E}">
        <p14:creationId xmlns:p14="http://schemas.microsoft.com/office/powerpoint/2010/main" val="275686012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TLS record protocol</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Diffie-Hellman</a:t>
            </a:r>
            <a:br>
              <a:rPr lang="en-US" dirty="0" smtClean="0"/>
            </a:br>
            <a:r>
              <a:rPr lang="en-US" dirty="0" smtClean="0"/>
              <a:t>key exchange</a:t>
            </a:r>
            <a:endParaRPr lang="en-US" dirty="0"/>
          </a:p>
        </p:txBody>
      </p:sp>
      <p:sp>
        <p:nvSpPr>
          <p:cNvPr id="6" name="Text Placeholder 5"/>
          <p:cNvSpPr>
            <a:spLocks noGrp="1"/>
          </p:cNvSpPr>
          <p:nvPr>
            <p:ph type="body" idx="1"/>
          </p:nvPr>
        </p:nvSpPr>
        <p:spPr/>
        <p:txBody>
          <a:bodyPr/>
          <a:lstStyle/>
          <a:p>
            <a:r>
              <a:rPr lang="en-US" dirty="0" smtClean="0"/>
              <a:t>Recall from previous lecture</a:t>
            </a:r>
            <a:endParaRPr lang="en-US" dirty="0"/>
          </a:p>
        </p:txBody>
      </p:sp>
      <p:sp>
        <p:nvSpPr>
          <p:cNvPr id="2" name="Slide Number Placeholder 1"/>
          <p:cNvSpPr>
            <a:spLocks noGrp="1"/>
          </p:cNvSpPr>
          <p:nvPr>
            <p:ph type="sldNum" sz="quarter" idx="4294967295"/>
          </p:nvPr>
        </p:nvSpPr>
        <p:spPr>
          <a:xfrm>
            <a:off x="8382000" y="6416675"/>
            <a:ext cx="762000" cy="365125"/>
          </a:xfrm>
        </p:spPr>
        <p:txBody>
          <a:bodyPr/>
          <a:lstStyle/>
          <a:p>
            <a:fld id="{69E29E33-B620-47F9-BB04-8846C2A5AFCC}" type="slidenum">
              <a:rPr kumimoji="0" lang="en-US" smtClean="0"/>
              <a:pPr/>
              <a:t>3</a:t>
            </a:fld>
            <a:endParaRPr kumimoji="0" lang="en-US" dirty="0">
              <a:solidFill>
                <a:schemeClr val="tx1">
                  <a:shade val="50000"/>
                </a:schemeClr>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6287AA-47B8-452F-AC92-42C121F9622B}" type="slidenum">
              <a:rPr lang="en-US"/>
              <a:pPr/>
              <a:t>30</a:t>
            </a:fld>
            <a:endParaRPr lang="en-US"/>
          </a:p>
        </p:txBody>
      </p:sp>
      <p:sp>
        <p:nvSpPr>
          <p:cNvPr id="775170" name="Rectangle 2"/>
          <p:cNvSpPr>
            <a:spLocks noGrp="1" noChangeArrowheads="1"/>
          </p:cNvSpPr>
          <p:nvPr>
            <p:ph type="title"/>
          </p:nvPr>
        </p:nvSpPr>
        <p:spPr/>
        <p:txBody>
          <a:bodyPr/>
          <a:lstStyle/>
          <a:p>
            <a:r>
              <a:rPr lang="en-US" dirty="0" smtClean="0"/>
              <a:t>TLS record </a:t>
            </a:r>
            <a:r>
              <a:rPr lang="en-US" dirty="0"/>
              <a:t>p</a:t>
            </a:r>
            <a:r>
              <a:rPr lang="en-US" dirty="0" smtClean="0"/>
              <a:t>rotocol</a:t>
            </a:r>
            <a:endParaRPr lang="en-US" dirty="0"/>
          </a:p>
        </p:txBody>
      </p:sp>
      <p:sp>
        <p:nvSpPr>
          <p:cNvPr id="775171" name="Rectangle 3"/>
          <p:cNvSpPr>
            <a:spLocks noGrp="1" noChangeArrowheads="1"/>
          </p:cNvSpPr>
          <p:nvPr>
            <p:ph type="body" idx="4294967295"/>
          </p:nvPr>
        </p:nvSpPr>
        <p:spPr>
          <a:xfrm>
            <a:off x="685800" y="1125538"/>
            <a:ext cx="7772400" cy="5183187"/>
          </a:xfrm>
          <a:prstGeom prst="rect">
            <a:avLst/>
          </a:prstGeom>
        </p:spPr>
        <p:txBody>
          <a:bodyPr>
            <a:normAutofit lnSpcReduction="10000"/>
          </a:bodyPr>
          <a:lstStyle/>
          <a:p>
            <a:r>
              <a:rPr lang="en-GB" sz="3200" dirty="0" smtClean="0"/>
              <a:t>For write (sending):</a:t>
            </a:r>
            <a:endParaRPr lang="en-US" sz="3200" dirty="0" smtClean="0"/>
          </a:p>
          <a:p>
            <a:pPr marL="1042416" lvl="1" indent="-457200">
              <a:buClr>
                <a:schemeClr val="bg1"/>
              </a:buClr>
              <a:buSzPct val="100000"/>
              <a:buFont typeface="+mj-lt"/>
              <a:buAutoNum type="arabicPeriod"/>
            </a:pPr>
            <a:r>
              <a:rPr lang="en-US" dirty="0" smtClean="0"/>
              <a:t>Take arbitrary-length data blocks from upper layer</a:t>
            </a:r>
          </a:p>
          <a:p>
            <a:pPr marL="1042416" lvl="1" indent="-457200">
              <a:buClr>
                <a:schemeClr val="bg1"/>
              </a:buClr>
              <a:buSzPct val="100000"/>
              <a:buFont typeface="+mj-lt"/>
              <a:buAutoNum type="arabicPeriod"/>
            </a:pPr>
            <a:r>
              <a:rPr lang="en-US" dirty="0" smtClean="0">
                <a:solidFill>
                  <a:schemeClr val="accent2">
                    <a:lumMod val="75000"/>
                  </a:schemeClr>
                </a:solidFill>
              </a:rPr>
              <a:t>Fragment</a:t>
            </a:r>
            <a:r>
              <a:rPr lang="en-US" dirty="0" smtClean="0"/>
              <a:t> to blocks of </a:t>
            </a:r>
            <a:r>
              <a:rPr lang="en-US" dirty="0" smtClean="0">
                <a:latin typeface="Arial"/>
                <a:cs typeface="Arial"/>
              </a:rPr>
              <a:t>≤ 4096 bytes</a:t>
            </a:r>
          </a:p>
          <a:p>
            <a:pPr marL="1042416" lvl="1" indent="-457200">
              <a:buClr>
                <a:schemeClr val="bg1"/>
              </a:buClr>
              <a:buSzPct val="100000"/>
              <a:buFont typeface="+mj-lt"/>
              <a:buAutoNum type="arabicPeriod"/>
            </a:pPr>
            <a:r>
              <a:rPr lang="en-US" dirty="0" smtClean="0">
                <a:solidFill>
                  <a:schemeClr val="accent2">
                    <a:lumMod val="75000"/>
                  </a:schemeClr>
                </a:solidFill>
              </a:rPr>
              <a:t>Compress</a:t>
            </a:r>
            <a:r>
              <a:rPr lang="en-US" dirty="0" smtClean="0"/>
              <a:t> the data (optional)</a:t>
            </a:r>
          </a:p>
          <a:p>
            <a:pPr marL="1042416" lvl="1" indent="-457200">
              <a:buClr>
                <a:schemeClr val="bg1"/>
              </a:buClr>
              <a:buSzPct val="100000"/>
              <a:buFont typeface="+mj-lt"/>
              <a:buAutoNum type="arabicPeriod"/>
            </a:pPr>
            <a:r>
              <a:rPr lang="en-US" dirty="0" smtClean="0"/>
              <a:t>Apply a </a:t>
            </a:r>
            <a:r>
              <a:rPr lang="en-US" dirty="0" smtClean="0">
                <a:solidFill>
                  <a:schemeClr val="accent2">
                    <a:lumMod val="75000"/>
                  </a:schemeClr>
                </a:solidFill>
              </a:rPr>
              <a:t>MAC</a:t>
            </a:r>
          </a:p>
          <a:p>
            <a:pPr marL="1042416" lvl="1" indent="-457200">
              <a:buClr>
                <a:schemeClr val="bg1"/>
              </a:buClr>
              <a:buSzPct val="100000"/>
              <a:buFont typeface="+mj-lt"/>
              <a:buAutoNum type="arabicPeriod"/>
            </a:pPr>
            <a:r>
              <a:rPr lang="en-US" dirty="0" smtClean="0">
                <a:solidFill>
                  <a:schemeClr val="accent2">
                    <a:lumMod val="75000"/>
                  </a:schemeClr>
                </a:solidFill>
              </a:rPr>
              <a:t>Encrypt</a:t>
            </a:r>
          </a:p>
          <a:p>
            <a:pPr marL="1042416" lvl="1" indent="-457200">
              <a:buClr>
                <a:schemeClr val="bg1"/>
              </a:buClr>
              <a:buSzPct val="100000"/>
              <a:buFont typeface="+mj-lt"/>
              <a:buAutoNum type="arabicPeriod"/>
            </a:pPr>
            <a:r>
              <a:rPr lang="en-GB" dirty="0" smtClean="0"/>
              <a:t>Add fragment header </a:t>
            </a:r>
            <a:r>
              <a:rPr lang="en-GB" dirty="0" smtClean="0"/>
              <a:t>(serial number SN</a:t>
            </a:r>
            <a:r>
              <a:rPr lang="en-GB" dirty="0" smtClean="0"/>
              <a:t>, content type, length)</a:t>
            </a:r>
            <a:endParaRPr lang="en-US" dirty="0" smtClean="0"/>
          </a:p>
          <a:p>
            <a:pPr marL="1042416" lvl="1" indent="-457200">
              <a:buClr>
                <a:schemeClr val="bg1"/>
              </a:buClr>
              <a:buSzPct val="100000"/>
              <a:buFont typeface="+mj-lt"/>
              <a:buAutoNum type="arabicPeriod"/>
            </a:pPr>
            <a:r>
              <a:rPr lang="en-US" dirty="0" smtClean="0"/>
              <a:t>Transmit over </a:t>
            </a:r>
            <a:r>
              <a:rPr lang="en-US" dirty="0" smtClean="0">
                <a:solidFill>
                  <a:schemeClr val="accent2">
                    <a:lumMod val="75000"/>
                  </a:schemeClr>
                </a:solidFill>
              </a:rPr>
              <a:t>TCP server port 443 </a:t>
            </a:r>
            <a:r>
              <a:rPr lang="en-US" dirty="0" smtClean="0"/>
              <a:t>(https)</a:t>
            </a:r>
          </a:p>
          <a:p>
            <a:r>
              <a:rPr lang="en-GB" sz="3200" dirty="0" smtClean="0"/>
              <a:t>For read (receiving):</a:t>
            </a:r>
            <a:endParaRPr lang="en-US" sz="3200" dirty="0"/>
          </a:p>
          <a:p>
            <a:pPr lvl="1"/>
            <a:r>
              <a:rPr lang="en-US" dirty="0" smtClean="0"/>
              <a:t>Receive, decrypt, verify MAC, decompress, defragment, deliver to upper layer</a:t>
            </a:r>
            <a:endParaRPr lang="en-US" dirty="0"/>
          </a:p>
          <a:p>
            <a:endParaRPr lang="en-US" sz="32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31</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TLS record protocol - abstraction</a:t>
            </a:r>
            <a:endParaRPr lang="en-US" dirty="0"/>
          </a:p>
        </p:txBody>
      </p:sp>
      <p:sp>
        <p:nvSpPr>
          <p:cNvPr id="4" name="Content Placeholder 3"/>
          <p:cNvSpPr>
            <a:spLocks noGrp="1"/>
          </p:cNvSpPr>
          <p:nvPr>
            <p:ph sz="quarter" idx="13"/>
          </p:nvPr>
        </p:nvSpPr>
        <p:spPr/>
        <p:txBody>
          <a:bodyPr>
            <a:normAutofit/>
          </a:bodyPr>
          <a:lstStyle/>
          <a:p>
            <a:r>
              <a:rPr lang="en-GB" dirty="0" smtClean="0"/>
              <a:t>Abstract view:</a:t>
            </a:r>
            <a:br>
              <a:rPr lang="en-GB" dirty="0" smtClean="0"/>
            </a:br>
            <a:r>
              <a:rPr lang="en-GB" dirty="0" smtClean="0">
                <a:solidFill>
                  <a:schemeClr val="accent1">
                    <a:lumMod val="75000"/>
                  </a:schemeClr>
                </a:solidFill>
              </a:rPr>
              <a:t>E</a:t>
            </a:r>
            <a:r>
              <a:rPr lang="en-GB" baseline="-25000" dirty="0" smtClean="0">
                <a:solidFill>
                  <a:schemeClr val="accent1">
                    <a:lumMod val="75000"/>
                  </a:schemeClr>
                </a:solidFill>
              </a:rPr>
              <a:t>K1</a:t>
            </a:r>
            <a:r>
              <a:rPr lang="en-GB" dirty="0" smtClean="0">
                <a:solidFill>
                  <a:schemeClr val="accent1">
                    <a:lumMod val="75000"/>
                  </a:schemeClr>
                </a:solidFill>
              </a:rPr>
              <a:t> (data, HMAC</a:t>
            </a:r>
            <a:r>
              <a:rPr lang="en-GB" baseline="-25000" dirty="0" smtClean="0">
                <a:solidFill>
                  <a:schemeClr val="accent1">
                    <a:lumMod val="75000"/>
                  </a:schemeClr>
                </a:solidFill>
              </a:rPr>
              <a:t>K2</a:t>
            </a:r>
            <a:r>
              <a:rPr lang="en-GB" dirty="0" smtClean="0">
                <a:solidFill>
                  <a:schemeClr val="accent1">
                    <a:lumMod val="75000"/>
                  </a:schemeClr>
                </a:solidFill>
              </a:rPr>
              <a:t>(SN, content type, length, data))</a:t>
            </a:r>
          </a:p>
          <a:p>
            <a:r>
              <a:rPr lang="en-GB" dirty="0" smtClean="0"/>
              <a:t>Different encryption and MAC keys in each direction</a:t>
            </a:r>
          </a:p>
          <a:p>
            <a:pPr lvl="1"/>
            <a:r>
              <a:rPr lang="en-GB" dirty="0" smtClean="0"/>
              <a:t>All keys and IVs are derived from the </a:t>
            </a:r>
            <a:r>
              <a:rPr lang="en-GB" dirty="0" err="1" smtClean="0"/>
              <a:t>master_secret</a:t>
            </a:r>
            <a:endParaRPr lang="en-GB" dirty="0" smtClean="0"/>
          </a:p>
          <a:p>
            <a:r>
              <a:rPr lang="en-GB" dirty="0" smtClean="0"/>
              <a:t>TLS record protocol uses 64-bit unsigned integers starting from zero for each connection</a:t>
            </a:r>
          </a:p>
          <a:p>
            <a:pPr lvl="1"/>
            <a:r>
              <a:rPr lang="en-GB" dirty="0" smtClean="0"/>
              <a:t>TLS works over TCP, which is reliable and preserves order. Thus, sequence numbers must be received in exact order</a:t>
            </a:r>
          </a:p>
          <a:p>
            <a:pPr lvl="1"/>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03DE1D1-5D42-4C8D-87A1-6A695DFF3BF4}" type="slidenum">
              <a:rPr lang="en-US"/>
              <a:pPr/>
              <a:t>32</a:t>
            </a:fld>
            <a:endParaRPr lang="en-US"/>
          </a:p>
        </p:txBody>
      </p:sp>
      <p:sp>
        <p:nvSpPr>
          <p:cNvPr id="781314" name="Rectangle 2"/>
          <p:cNvSpPr>
            <a:spLocks noGrp="1" noChangeArrowheads="1"/>
          </p:cNvSpPr>
          <p:nvPr>
            <p:ph type="title"/>
          </p:nvPr>
        </p:nvSpPr>
        <p:spPr/>
        <p:txBody>
          <a:bodyPr/>
          <a:lstStyle/>
          <a:p>
            <a:r>
              <a:rPr lang="en-US"/>
              <a:t>TLS Applications</a:t>
            </a:r>
          </a:p>
        </p:txBody>
      </p:sp>
      <p:sp>
        <p:nvSpPr>
          <p:cNvPr id="781315" name="Rectangle 3"/>
          <p:cNvSpPr>
            <a:spLocks noGrp="1" noChangeArrowheads="1"/>
          </p:cNvSpPr>
          <p:nvPr>
            <p:ph type="body" idx="4294967295"/>
          </p:nvPr>
        </p:nvSpPr>
        <p:spPr>
          <a:xfrm>
            <a:off x="685800" y="1125538"/>
            <a:ext cx="7772400" cy="5183187"/>
          </a:xfrm>
          <a:prstGeom prst="rect">
            <a:avLst/>
          </a:prstGeom>
        </p:spPr>
        <p:txBody>
          <a:bodyPr>
            <a:normAutofit lnSpcReduction="10000"/>
          </a:bodyPr>
          <a:lstStyle/>
          <a:p>
            <a:r>
              <a:rPr lang="en-US" dirty="0"/>
              <a:t>Originally designed for web </a:t>
            </a:r>
            <a:r>
              <a:rPr lang="en-US" dirty="0" smtClean="0"/>
              <a:t>browsing (HTTPS)</a:t>
            </a:r>
            <a:endParaRPr lang="en-US" dirty="0" smtClean="0"/>
          </a:p>
          <a:p>
            <a:pPr lvl="1"/>
            <a:r>
              <a:rPr lang="en-US" dirty="0" smtClean="0"/>
              <a:t>Client typically unauthenticated</a:t>
            </a:r>
            <a:endParaRPr lang="en-US" dirty="0"/>
          </a:p>
          <a:p>
            <a:r>
              <a:rPr lang="en-US" dirty="0"/>
              <a:t>New applications:</a:t>
            </a:r>
          </a:p>
          <a:p>
            <a:pPr lvl="1"/>
            <a:r>
              <a:rPr lang="en-US" dirty="0">
                <a:solidFill>
                  <a:schemeClr val="accent2">
                    <a:lumMod val="75000"/>
                  </a:schemeClr>
                </a:solidFill>
              </a:rPr>
              <a:t>Any TCP connection </a:t>
            </a:r>
            <a:r>
              <a:rPr lang="en-US" dirty="0"/>
              <a:t>can be protected with </a:t>
            </a:r>
            <a:r>
              <a:rPr lang="en-US" dirty="0" smtClean="0"/>
              <a:t>TLS</a:t>
            </a:r>
            <a:endParaRPr lang="en-US" dirty="0"/>
          </a:p>
          <a:p>
            <a:pPr lvl="1"/>
            <a:r>
              <a:rPr lang="en-US" dirty="0"/>
              <a:t>The SOAP remote procedure call (</a:t>
            </a:r>
            <a:r>
              <a:rPr lang="en-US" dirty="0">
                <a:solidFill>
                  <a:schemeClr val="accent2">
                    <a:lumMod val="75000"/>
                  </a:schemeClr>
                </a:solidFill>
              </a:rPr>
              <a:t>SOAP RPC</a:t>
            </a:r>
            <a:r>
              <a:rPr lang="en-US" dirty="0"/>
              <a:t>) protocol uses HTTP as its transport protocol. Thus, SOAP </a:t>
            </a:r>
            <a:r>
              <a:rPr lang="en-US" dirty="0" smtClean="0"/>
              <a:t>can </a:t>
            </a:r>
            <a:r>
              <a:rPr lang="en-US" dirty="0"/>
              <a:t>be protected with </a:t>
            </a:r>
            <a:r>
              <a:rPr lang="en-US" dirty="0" smtClean="0"/>
              <a:t>TLS</a:t>
            </a:r>
            <a:endParaRPr lang="en-US" dirty="0"/>
          </a:p>
          <a:p>
            <a:pPr lvl="1"/>
            <a:r>
              <a:rPr lang="en-US" dirty="0"/>
              <a:t>TLS-based </a:t>
            </a:r>
            <a:r>
              <a:rPr lang="en-US" dirty="0" smtClean="0"/>
              <a:t>VPNs</a:t>
            </a:r>
            <a:endParaRPr lang="en-US" dirty="0"/>
          </a:p>
          <a:p>
            <a:pPr lvl="1"/>
            <a:r>
              <a:rPr lang="en-US" dirty="0">
                <a:solidFill>
                  <a:schemeClr val="accent2">
                    <a:lumMod val="75000"/>
                  </a:schemeClr>
                </a:solidFill>
              </a:rPr>
              <a:t>EAP-TLS</a:t>
            </a:r>
            <a:r>
              <a:rPr lang="en-US" dirty="0"/>
              <a:t> authentication and key exchange in</a:t>
            </a:r>
            <a:r>
              <a:rPr lang="en-US" dirty="0">
                <a:solidFill>
                  <a:schemeClr val="accent2">
                    <a:lumMod val="75000"/>
                  </a:schemeClr>
                </a:solidFill>
              </a:rPr>
              <a:t> wireless LANs </a:t>
            </a:r>
            <a:r>
              <a:rPr lang="en-US" dirty="0"/>
              <a:t>and </a:t>
            </a:r>
            <a:r>
              <a:rPr lang="en-US" dirty="0" smtClean="0"/>
              <a:t>elsewhere</a:t>
            </a:r>
            <a:endParaRPr lang="en-US" dirty="0"/>
          </a:p>
          <a:p>
            <a:r>
              <a:rPr lang="en-US" dirty="0" smtClean="0"/>
              <a:t>Many of the new applications require mutual authentication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33</a:t>
            </a:fld>
            <a:endParaRPr kumimoji="0" lang="en-US">
              <a:solidFill>
                <a:schemeClr val="tx1">
                  <a:shade val="50000"/>
                </a:schemeClr>
              </a:solidFill>
            </a:endParaRPr>
          </a:p>
        </p:txBody>
      </p:sp>
      <p:sp>
        <p:nvSpPr>
          <p:cNvPr id="3" name="Title 2"/>
          <p:cNvSpPr>
            <a:spLocks noGrp="1"/>
          </p:cNvSpPr>
          <p:nvPr>
            <p:ph type="title"/>
          </p:nvPr>
        </p:nvSpPr>
        <p:spPr/>
        <p:txBody>
          <a:bodyPr/>
          <a:lstStyle/>
          <a:p>
            <a:r>
              <a:rPr lang="en-US" smtClean="0"/>
              <a:t>Related reading</a:t>
            </a:r>
            <a:endParaRPr lang="en-US"/>
          </a:p>
        </p:txBody>
      </p:sp>
      <p:sp>
        <p:nvSpPr>
          <p:cNvPr id="4" name="Content Placeholder 3"/>
          <p:cNvSpPr>
            <a:spLocks noGrp="1"/>
          </p:cNvSpPr>
          <p:nvPr>
            <p:ph sz="quarter" idx="13"/>
          </p:nvPr>
        </p:nvSpPr>
        <p:spPr/>
        <p:txBody>
          <a:bodyPr>
            <a:normAutofit/>
          </a:bodyPr>
          <a:lstStyle/>
          <a:p>
            <a:r>
              <a:rPr lang="en-US" dirty="0" smtClean="0"/>
              <a:t>William Stallings. Network security essentials: applications and standards, 3rd ed. chapters 7.1-7.2; 4th ed. chapter 5</a:t>
            </a:r>
          </a:p>
          <a:p>
            <a:r>
              <a:rPr lang="en-US" dirty="0" smtClean="0"/>
              <a:t>William Stallings. Cryptography and Network Security, 4th ed.: chapters 17.1-17.2</a:t>
            </a:r>
          </a:p>
          <a:p>
            <a:r>
              <a:rPr lang="en-US" dirty="0" smtClean="0"/>
              <a:t>Kaufmann, Perlman, </a:t>
            </a:r>
            <a:r>
              <a:rPr lang="en-US" dirty="0" err="1" smtClean="0"/>
              <a:t>Speciner</a:t>
            </a:r>
            <a:r>
              <a:rPr lang="en-US" dirty="0" smtClean="0"/>
              <a:t>. Network security, 2nd ed.: chapters 11, 19</a:t>
            </a:r>
          </a:p>
          <a:p>
            <a:r>
              <a:rPr lang="en-US" dirty="0" smtClean="0"/>
              <a:t>Dieter Gollmann. Computer Security, 2nd ed. chapter 13.4; 3rd ed. </a:t>
            </a:r>
            <a:r>
              <a:rPr lang="en-US" smtClean="0"/>
              <a:t>chapter </a:t>
            </a:r>
            <a:r>
              <a:rPr lang="en-US" dirty="0" smtClean="0"/>
              <a:t>16.5</a:t>
            </a:r>
          </a:p>
          <a:p>
            <a:endParaRPr lang="en-US"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34</a:t>
            </a:fld>
            <a:endParaRPr kumimoji="0" lang="en-US" dirty="0">
              <a:solidFill>
                <a:schemeClr val="tx1">
                  <a:shade val="50000"/>
                </a:schemeClr>
              </a:solidFill>
            </a:endParaRPr>
          </a:p>
        </p:txBody>
      </p:sp>
      <p:sp>
        <p:nvSpPr>
          <p:cNvPr id="3" name="Title 2"/>
          <p:cNvSpPr>
            <a:spLocks noGrp="1"/>
          </p:cNvSpPr>
          <p:nvPr>
            <p:ph type="title"/>
          </p:nvPr>
        </p:nvSpPr>
        <p:spPr>
          <a:xfrm>
            <a:off x="428596" y="274638"/>
            <a:ext cx="8286808" cy="490066"/>
          </a:xfrm>
        </p:spPr>
        <p:txBody>
          <a:bodyPr>
            <a:normAutofit fontScale="90000"/>
          </a:bodyPr>
          <a:lstStyle/>
          <a:p>
            <a:r>
              <a:rPr lang="en-GB" dirty="0" smtClean="0"/>
              <a:t>Exercises</a:t>
            </a:r>
            <a:endParaRPr lang="en-US" dirty="0"/>
          </a:p>
        </p:txBody>
      </p:sp>
      <p:sp>
        <p:nvSpPr>
          <p:cNvPr id="4" name="Content Placeholder 3"/>
          <p:cNvSpPr>
            <a:spLocks noGrp="1"/>
          </p:cNvSpPr>
          <p:nvPr>
            <p:ph sz="quarter" idx="13"/>
          </p:nvPr>
        </p:nvSpPr>
        <p:spPr>
          <a:xfrm>
            <a:off x="428596" y="836712"/>
            <a:ext cx="8286750" cy="5760640"/>
          </a:xfrm>
        </p:spPr>
        <p:txBody>
          <a:bodyPr>
            <a:normAutofit fontScale="62500" lnSpcReduction="20000"/>
          </a:bodyPr>
          <a:lstStyle/>
          <a:p>
            <a:r>
              <a:rPr lang="en-GB" dirty="0" smtClean="0"/>
              <a:t>Use a network sniffer (e.g. Netmon, Ethereal) to look at TLS/SSL handshakes. Can you spot a full handshake and session reuse? Can you see the lack of identity protection?</a:t>
            </a:r>
          </a:p>
          <a:p>
            <a:r>
              <a:rPr lang="en-GB" dirty="0" smtClean="0"/>
              <a:t>What factors mitigate the lack of identity protection in TLS?</a:t>
            </a:r>
          </a:p>
          <a:p>
            <a:r>
              <a:rPr lang="en-GB" dirty="0" smtClean="0"/>
              <a:t>How would you modify the TLS handshake to improve identity protection? Remember that  the certificates are sent as plaintext and SessionId is also a traceable identifier.</a:t>
            </a:r>
          </a:p>
          <a:p>
            <a:r>
              <a:rPr lang="en-GB" dirty="0" smtClean="0"/>
              <a:t>Why do most web servers prefer the RSA handshake?</a:t>
            </a:r>
          </a:p>
          <a:p>
            <a:r>
              <a:rPr lang="en-GB" dirty="0" smtClean="0"/>
              <a:t>Consider removing fields from the TLS DHE and RSA key exchanges. How does each field contribute to security?</a:t>
            </a:r>
          </a:p>
          <a:p>
            <a:r>
              <a:rPr lang="en-GB" dirty="0" smtClean="0"/>
              <a:t>How to implement  perfect forward secrecy with RSA?</a:t>
            </a:r>
          </a:p>
          <a:p>
            <a:r>
              <a:rPr lang="en-GB" dirty="0" smtClean="0"/>
              <a:t>Why have the mandatory-to-implement cipher suites in TLS changed over time?</a:t>
            </a:r>
          </a:p>
          <a:p>
            <a:r>
              <a:rPr lang="en-GB" dirty="0" smtClean="0"/>
              <a:t>How many round trips  between client and server do the TLS DHE and RSA key exchanges require? Consider also the TCP handshake and that certificates may not fit into one IP packet.</a:t>
            </a:r>
          </a:p>
          <a:p>
            <a:r>
              <a:rPr lang="en-GB" dirty="0" smtClean="0"/>
              <a:t>Why is the front page of a web site often insecure (HTTP) even if the password entry and/or later data access are secure (HTTPS)? What security problems can this cause?</a:t>
            </a:r>
          </a:p>
          <a:p>
            <a:r>
              <a:rPr lang="en-GB" dirty="0" smtClean="0"/>
              <a:t>What problems arise if you want to set up multiple secure (HTTPS) web sites behind a NAT or on a virtual servers that share only one IP address? How does the server name extension (</a:t>
            </a:r>
            <a:r>
              <a:rPr lang="en-GB" dirty="0" smtClean="0">
                <a:hlinkClick r:id="rId2"/>
              </a:rPr>
              <a:t>RFC 6066</a:t>
            </a:r>
            <a:r>
              <a:rPr lang="en-GB" dirty="0" smtClean="0"/>
              <a:t>) help?  </a:t>
            </a:r>
          </a:p>
          <a:p>
            <a:r>
              <a:rPr lang="en-US" dirty="0"/>
              <a:t>If an online service (e.g. webmail) uses TLS with server-only authentication to protect passwords, is the system vulnerable to offline password cracking?</a:t>
            </a:r>
          </a:p>
          <a:p>
            <a:endParaRPr lang="en-GB"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4</a:t>
            </a:fld>
            <a:endParaRPr kumimoji="0" lang="en-US" dirty="0">
              <a:solidFill>
                <a:schemeClr val="tx1">
                  <a:shade val="50000"/>
                </a:schemeClr>
              </a:solidFill>
            </a:endParaRPr>
          </a:p>
        </p:txBody>
      </p:sp>
      <p:sp>
        <p:nvSpPr>
          <p:cNvPr id="3" name="Title 2"/>
          <p:cNvSpPr>
            <a:spLocks noGrp="1"/>
          </p:cNvSpPr>
          <p:nvPr>
            <p:ph type="title"/>
          </p:nvPr>
        </p:nvSpPr>
        <p:spPr/>
        <p:txBody>
          <a:bodyPr>
            <a:normAutofit fontScale="90000"/>
          </a:bodyPr>
          <a:lstStyle/>
          <a:p>
            <a:r>
              <a:rPr lang="en-GB" dirty="0" smtClean="0"/>
              <a:t>Signed DH with </a:t>
            </a:r>
            <a:r>
              <a:rPr lang="en-GB" dirty="0" err="1" smtClean="0"/>
              <a:t>nonces</a:t>
            </a:r>
            <a:r>
              <a:rPr lang="en-GB" dirty="0" smtClean="0"/>
              <a:t> and </a:t>
            </a:r>
            <a:br>
              <a:rPr lang="en-GB" dirty="0" smtClean="0"/>
            </a:br>
            <a:r>
              <a:rPr lang="en-GB" dirty="0" smtClean="0"/>
              <a:t>key confirmation</a:t>
            </a:r>
            <a:endParaRPr lang="en-US" dirty="0"/>
          </a:p>
        </p:txBody>
      </p:sp>
      <p:sp>
        <p:nvSpPr>
          <p:cNvPr id="4" name="Content Placeholder 3"/>
          <p:cNvSpPr>
            <a:spLocks noGrp="1"/>
          </p:cNvSpPr>
          <p:nvPr>
            <p:ph sz="quarter" idx="13"/>
          </p:nvPr>
        </p:nvSpPr>
        <p:spPr>
          <a:xfrm>
            <a:off x="321092" y="1574462"/>
            <a:ext cx="8355364" cy="4878874"/>
          </a:xfrm>
        </p:spPr>
        <p:txBody>
          <a:bodyPr>
            <a:normAutofit/>
          </a:bodyPr>
          <a:lstStyle/>
          <a:p>
            <a:pPr lvl="0"/>
            <a:r>
              <a:rPr lang="en-GB" dirty="0">
                <a:solidFill>
                  <a:prstClr val="black"/>
                </a:solidFill>
              </a:rPr>
              <a:t>Signed </a:t>
            </a:r>
            <a:r>
              <a:rPr lang="en-GB" dirty="0" err="1">
                <a:solidFill>
                  <a:prstClr val="black"/>
                </a:solidFill>
              </a:rPr>
              <a:t>Diffie</a:t>
            </a:r>
            <a:r>
              <a:rPr lang="en-GB" dirty="0">
                <a:solidFill>
                  <a:prstClr val="black"/>
                </a:solidFill>
              </a:rPr>
              <a:t>-Hellman with </a:t>
            </a:r>
            <a:r>
              <a:rPr lang="en-GB" dirty="0" err="1">
                <a:solidFill>
                  <a:schemeClr val="accent1">
                    <a:lumMod val="75000"/>
                  </a:schemeClr>
                </a:solidFill>
              </a:rPr>
              <a:t>nonces</a:t>
            </a:r>
            <a:r>
              <a:rPr lang="en-GB" dirty="0">
                <a:solidFill>
                  <a:prstClr val="black"/>
                </a:solidFill>
              </a:rPr>
              <a:t> and </a:t>
            </a:r>
            <a:r>
              <a:rPr lang="en-GB" dirty="0">
                <a:solidFill>
                  <a:schemeClr val="accent1">
                    <a:lumMod val="75000"/>
                  </a:schemeClr>
                </a:solidFill>
              </a:rPr>
              <a:t>key confirmation</a:t>
            </a:r>
            <a:r>
              <a:rPr lang="en-GB" dirty="0">
                <a:solidFill>
                  <a:prstClr val="black"/>
                </a:solidFill>
              </a:rPr>
              <a:t>:</a:t>
            </a:r>
          </a:p>
          <a:p>
            <a:pPr>
              <a:buNone/>
            </a:pPr>
            <a:r>
              <a:rPr lang="en-GB" dirty="0"/>
              <a:t>	</a:t>
            </a:r>
            <a:r>
              <a:rPr lang="en-GB" dirty="0">
                <a:solidFill>
                  <a:schemeClr val="tx2">
                    <a:lumMod val="25000"/>
                  </a:schemeClr>
                </a:solidFill>
              </a:rPr>
              <a:t>1. </a:t>
            </a:r>
            <a:r>
              <a:rPr lang="en-GB" dirty="0" smtClean="0">
                <a:solidFill>
                  <a:schemeClr val="tx2">
                    <a:lumMod val="25000"/>
                  </a:schemeClr>
                </a:solidFill>
              </a:rPr>
              <a:t>	A </a:t>
            </a:r>
            <a:r>
              <a:rPr lang="en-GB" dirty="0">
                <a:solidFill>
                  <a:schemeClr val="tx2">
                    <a:lumMod val="25000"/>
                  </a:schemeClr>
                </a:solidFill>
                <a:sym typeface="Wingdings" pitchFamily="2" charset="2"/>
              </a:rPr>
              <a:t>→ B:</a:t>
            </a:r>
            <a:r>
              <a:rPr lang="en-GB" dirty="0">
                <a:solidFill>
                  <a:schemeClr val="accent2">
                    <a:lumMod val="75000"/>
                  </a:schemeClr>
                </a:solidFill>
                <a:sym typeface="Wingdings" pitchFamily="2" charset="2"/>
              </a:rPr>
              <a:t>  </a:t>
            </a:r>
            <a:r>
              <a:rPr lang="en-GB" dirty="0" smtClean="0">
                <a:solidFill>
                  <a:schemeClr val="accent2">
                    <a:lumMod val="75000"/>
                  </a:schemeClr>
                </a:solidFill>
                <a:sym typeface="Wingdings" pitchFamily="2" charset="2"/>
              </a:rPr>
              <a:t>A, B, N</a:t>
            </a:r>
            <a:r>
              <a:rPr lang="en-GB" baseline="-25000" dirty="0" smtClean="0">
                <a:solidFill>
                  <a:schemeClr val="accent2">
                    <a:lumMod val="75000"/>
                  </a:schemeClr>
                </a:solidFill>
                <a:sym typeface="Wingdings" pitchFamily="2" charset="2"/>
              </a:rPr>
              <a:t>A</a:t>
            </a:r>
            <a:r>
              <a:rPr lang="en-GB" dirty="0">
                <a:solidFill>
                  <a:schemeClr val="accent2">
                    <a:lumMod val="75000"/>
                  </a:schemeClr>
                </a:solidFill>
                <a:sym typeface="Wingdings" pitchFamily="2" charset="2"/>
              </a:rPr>
              <a:t>, </a:t>
            </a:r>
            <a:r>
              <a:rPr lang="en-GB" dirty="0" err="1">
                <a:solidFill>
                  <a:schemeClr val="accent2">
                    <a:lumMod val="75000"/>
                  </a:schemeClr>
                </a:solidFill>
                <a:sym typeface="Wingdings" pitchFamily="2" charset="2"/>
              </a:rPr>
              <a:t>g</a:t>
            </a:r>
            <a:r>
              <a:rPr lang="en-GB" baseline="30000" dirty="0" err="1">
                <a:solidFill>
                  <a:schemeClr val="accent2">
                    <a:lumMod val="75000"/>
                  </a:schemeClr>
                </a:solidFill>
                <a:sym typeface="Wingdings" pitchFamily="2" charset="2"/>
              </a:rPr>
              <a:t>x</a:t>
            </a:r>
            <a:r>
              <a:rPr lang="en-GB" dirty="0">
                <a:solidFill>
                  <a:schemeClr val="accent2">
                    <a:lumMod val="75000"/>
                  </a:schemeClr>
                </a:solidFill>
                <a:sym typeface="Wingdings" pitchFamily="2" charset="2"/>
              </a:rPr>
              <a:t>, </a:t>
            </a:r>
            <a:r>
              <a:rPr lang="en-GB" dirty="0">
                <a:solidFill>
                  <a:schemeClr val="accent2">
                    <a:lumMod val="60000"/>
                    <a:lumOff val="40000"/>
                  </a:schemeClr>
                </a:solidFill>
                <a:sym typeface="Wingdings" pitchFamily="2" charset="2"/>
              </a:rPr>
              <a:t>S</a:t>
            </a:r>
            <a:r>
              <a:rPr lang="en-GB" baseline="-25000" dirty="0">
                <a:solidFill>
                  <a:schemeClr val="accent2">
                    <a:lumMod val="60000"/>
                    <a:lumOff val="40000"/>
                  </a:schemeClr>
                </a:solidFill>
                <a:sym typeface="Wingdings" pitchFamily="2" charset="2"/>
              </a:rPr>
              <a:t>A</a:t>
            </a:r>
            <a:r>
              <a:rPr lang="en-GB" dirty="0">
                <a:solidFill>
                  <a:schemeClr val="accent2">
                    <a:lumMod val="60000"/>
                    <a:lumOff val="40000"/>
                  </a:schemeClr>
                </a:solidFill>
                <a:sym typeface="Wingdings" pitchFamily="2" charset="2"/>
              </a:rPr>
              <a:t>(</a:t>
            </a:r>
            <a:r>
              <a:rPr lang="en-GB" dirty="0" smtClean="0">
                <a:solidFill>
                  <a:schemeClr val="accent2">
                    <a:lumMod val="60000"/>
                    <a:lumOff val="40000"/>
                  </a:schemeClr>
                </a:solidFill>
                <a:sym typeface="Wingdings" pitchFamily="2" charset="2"/>
              </a:rPr>
              <a:t>“Msg1”</a:t>
            </a:r>
            <a:r>
              <a:rPr lang="en-GB" dirty="0">
                <a:solidFill>
                  <a:schemeClr val="accent2">
                    <a:lumMod val="60000"/>
                    <a:lumOff val="40000"/>
                  </a:schemeClr>
                </a:solidFill>
                <a:sym typeface="Wingdings" pitchFamily="2" charset="2"/>
              </a:rPr>
              <a:t>, </a:t>
            </a:r>
            <a:r>
              <a:rPr lang="en-GB" dirty="0" smtClean="0">
                <a:solidFill>
                  <a:schemeClr val="accent2">
                    <a:lumMod val="60000"/>
                    <a:lumOff val="40000"/>
                  </a:schemeClr>
                </a:solidFill>
                <a:sym typeface="Wingdings" pitchFamily="2" charset="2"/>
              </a:rPr>
              <a:t>A, B</a:t>
            </a:r>
            <a:r>
              <a:rPr lang="en-GB" dirty="0">
                <a:solidFill>
                  <a:schemeClr val="accent2">
                    <a:lumMod val="60000"/>
                    <a:lumOff val="40000"/>
                  </a:schemeClr>
                </a:solidFill>
                <a:sym typeface="Wingdings" pitchFamily="2" charset="2"/>
              </a:rPr>
              <a:t>, N</a:t>
            </a:r>
            <a:r>
              <a:rPr lang="en-GB" baseline="-25000" dirty="0">
                <a:solidFill>
                  <a:schemeClr val="accent2">
                    <a:lumMod val="60000"/>
                    <a:lumOff val="40000"/>
                  </a:schemeClr>
                </a:solidFill>
                <a:sym typeface="Wingdings" pitchFamily="2" charset="2"/>
              </a:rPr>
              <a:t>A</a:t>
            </a:r>
            <a:r>
              <a:rPr lang="en-GB" dirty="0">
                <a:solidFill>
                  <a:schemeClr val="accent2">
                    <a:lumMod val="60000"/>
                    <a:lumOff val="40000"/>
                  </a:schemeClr>
                </a:solidFill>
                <a:sym typeface="Wingdings" pitchFamily="2" charset="2"/>
              </a:rPr>
              <a:t>, </a:t>
            </a:r>
            <a:r>
              <a:rPr lang="en-GB" dirty="0" err="1">
                <a:solidFill>
                  <a:schemeClr val="accent2">
                    <a:lumMod val="60000"/>
                    <a:lumOff val="40000"/>
                  </a:schemeClr>
                </a:solidFill>
                <a:sym typeface="Wingdings" pitchFamily="2" charset="2"/>
              </a:rPr>
              <a:t>g</a:t>
            </a:r>
            <a:r>
              <a:rPr lang="en-GB" baseline="30000" dirty="0" err="1">
                <a:solidFill>
                  <a:schemeClr val="accent2">
                    <a:lumMod val="60000"/>
                    <a:lumOff val="40000"/>
                  </a:schemeClr>
                </a:solidFill>
                <a:sym typeface="Wingdings" pitchFamily="2" charset="2"/>
              </a:rPr>
              <a:t>x</a:t>
            </a:r>
            <a:r>
              <a:rPr lang="en-GB" dirty="0">
                <a:solidFill>
                  <a:schemeClr val="accent2">
                    <a:lumMod val="60000"/>
                    <a:lumOff val="40000"/>
                  </a:schemeClr>
                </a:solidFill>
                <a:sym typeface="Wingdings" pitchFamily="2" charset="2"/>
              </a:rPr>
              <a:t>)</a:t>
            </a:r>
            <a:r>
              <a:rPr lang="en-GB" dirty="0">
                <a:solidFill>
                  <a:schemeClr val="accent2">
                    <a:lumMod val="75000"/>
                  </a:schemeClr>
                </a:solidFill>
                <a:sym typeface="Wingdings" pitchFamily="2" charset="2"/>
              </a:rPr>
              <a:t>, </a:t>
            </a:r>
            <a:r>
              <a:rPr lang="en-GB" dirty="0" err="1">
                <a:solidFill>
                  <a:schemeClr val="accent2">
                    <a:lumMod val="75000"/>
                  </a:schemeClr>
                </a:solidFill>
                <a:sym typeface="Wingdings" pitchFamily="2" charset="2"/>
              </a:rPr>
              <a:t>Cert</a:t>
            </a:r>
            <a:r>
              <a:rPr lang="en-GB" baseline="-25000" dirty="0" err="1">
                <a:solidFill>
                  <a:schemeClr val="accent2">
                    <a:lumMod val="75000"/>
                  </a:schemeClr>
                </a:solidFill>
                <a:sym typeface="Wingdings" pitchFamily="2" charset="2"/>
              </a:rPr>
              <a:t>A</a:t>
            </a:r>
            <a:endParaRPr lang="en-GB" baseline="-25000" dirty="0">
              <a:solidFill>
                <a:schemeClr val="accent2">
                  <a:lumMod val="75000"/>
                </a:schemeClr>
              </a:solidFill>
              <a:sym typeface="Wingdings" pitchFamily="2" charset="2"/>
            </a:endParaRPr>
          </a:p>
          <a:p>
            <a:pPr>
              <a:buNone/>
            </a:pPr>
            <a:r>
              <a:rPr lang="en-GB" dirty="0">
                <a:solidFill>
                  <a:schemeClr val="accent2">
                    <a:lumMod val="75000"/>
                  </a:schemeClr>
                </a:solidFill>
                <a:sym typeface="Wingdings" pitchFamily="2" charset="2"/>
              </a:rPr>
              <a:t>	</a:t>
            </a:r>
            <a:r>
              <a:rPr lang="en-GB" dirty="0">
                <a:solidFill>
                  <a:srgbClr val="003F75"/>
                </a:solidFill>
                <a:sym typeface="Wingdings" pitchFamily="2" charset="2"/>
              </a:rPr>
              <a:t>2. </a:t>
            </a:r>
            <a:r>
              <a:rPr lang="en-GB" dirty="0" smtClean="0">
                <a:solidFill>
                  <a:srgbClr val="003F75"/>
                </a:solidFill>
                <a:sym typeface="Wingdings" pitchFamily="2" charset="2"/>
              </a:rPr>
              <a:t>	B </a:t>
            </a:r>
            <a:r>
              <a:rPr lang="en-GB" dirty="0">
                <a:solidFill>
                  <a:srgbClr val="003F75"/>
                </a:solidFill>
                <a:sym typeface="Wingdings" pitchFamily="2" charset="2"/>
              </a:rPr>
              <a:t>→ A:</a:t>
            </a:r>
            <a:r>
              <a:rPr lang="en-GB" dirty="0">
                <a:solidFill>
                  <a:schemeClr val="accent2">
                    <a:lumMod val="75000"/>
                  </a:schemeClr>
                </a:solidFill>
                <a:sym typeface="Wingdings" pitchFamily="2" charset="2"/>
              </a:rPr>
              <a:t>  </a:t>
            </a:r>
            <a:r>
              <a:rPr lang="en-GB" dirty="0" smtClean="0">
                <a:solidFill>
                  <a:schemeClr val="accent2">
                    <a:lumMod val="75000"/>
                  </a:schemeClr>
                </a:solidFill>
                <a:sym typeface="Wingdings" pitchFamily="2" charset="2"/>
              </a:rPr>
              <a:t>A, B, N</a:t>
            </a:r>
            <a:r>
              <a:rPr lang="en-GB" baseline="-25000" dirty="0" smtClean="0">
                <a:solidFill>
                  <a:schemeClr val="accent2">
                    <a:lumMod val="75000"/>
                  </a:schemeClr>
                </a:solidFill>
                <a:sym typeface="Wingdings" pitchFamily="2" charset="2"/>
              </a:rPr>
              <a:t>B</a:t>
            </a:r>
            <a:r>
              <a:rPr lang="en-GB" dirty="0">
                <a:solidFill>
                  <a:schemeClr val="accent2">
                    <a:lumMod val="75000"/>
                  </a:schemeClr>
                </a:solidFill>
                <a:sym typeface="Wingdings" pitchFamily="2" charset="2"/>
              </a:rPr>
              <a:t>, </a:t>
            </a:r>
            <a:r>
              <a:rPr lang="en-GB" dirty="0" err="1">
                <a:solidFill>
                  <a:schemeClr val="accent2">
                    <a:lumMod val="75000"/>
                  </a:schemeClr>
                </a:solidFill>
                <a:sym typeface="Wingdings" pitchFamily="2" charset="2"/>
              </a:rPr>
              <a:t>g</a:t>
            </a:r>
            <a:r>
              <a:rPr lang="en-GB" baseline="30000" dirty="0" err="1">
                <a:solidFill>
                  <a:schemeClr val="accent2">
                    <a:lumMod val="75000"/>
                  </a:schemeClr>
                </a:solidFill>
                <a:sym typeface="Wingdings" pitchFamily="2" charset="2"/>
              </a:rPr>
              <a:t>y</a:t>
            </a:r>
            <a:r>
              <a:rPr lang="en-GB" dirty="0">
                <a:solidFill>
                  <a:schemeClr val="accent2">
                    <a:lumMod val="75000"/>
                  </a:schemeClr>
                </a:solidFill>
                <a:sym typeface="Wingdings" pitchFamily="2" charset="2"/>
              </a:rPr>
              <a:t>, </a:t>
            </a:r>
            <a:r>
              <a:rPr lang="en-GB" dirty="0">
                <a:solidFill>
                  <a:schemeClr val="accent2">
                    <a:lumMod val="60000"/>
                    <a:lumOff val="40000"/>
                  </a:schemeClr>
                </a:solidFill>
                <a:sym typeface="Wingdings" pitchFamily="2" charset="2"/>
              </a:rPr>
              <a:t>S</a:t>
            </a:r>
            <a:r>
              <a:rPr lang="en-GB" baseline="-25000" dirty="0">
                <a:solidFill>
                  <a:schemeClr val="accent2">
                    <a:lumMod val="60000"/>
                    <a:lumOff val="40000"/>
                  </a:schemeClr>
                </a:solidFill>
                <a:sym typeface="Wingdings" pitchFamily="2" charset="2"/>
              </a:rPr>
              <a:t>B</a:t>
            </a:r>
            <a:r>
              <a:rPr lang="en-GB" dirty="0">
                <a:solidFill>
                  <a:schemeClr val="accent2">
                    <a:lumMod val="60000"/>
                    <a:lumOff val="40000"/>
                  </a:schemeClr>
                </a:solidFill>
                <a:sym typeface="Wingdings" pitchFamily="2" charset="2"/>
              </a:rPr>
              <a:t>(</a:t>
            </a:r>
            <a:r>
              <a:rPr lang="en-GB" dirty="0" smtClean="0">
                <a:solidFill>
                  <a:schemeClr val="accent2">
                    <a:lumMod val="60000"/>
                    <a:lumOff val="40000"/>
                  </a:schemeClr>
                </a:solidFill>
                <a:sym typeface="Wingdings" pitchFamily="2" charset="2"/>
              </a:rPr>
              <a:t>“Msg2”</a:t>
            </a:r>
            <a:r>
              <a:rPr lang="en-GB" dirty="0">
                <a:solidFill>
                  <a:schemeClr val="accent2">
                    <a:lumMod val="60000"/>
                    <a:lumOff val="40000"/>
                  </a:schemeClr>
                </a:solidFill>
                <a:sym typeface="Wingdings" pitchFamily="2" charset="2"/>
              </a:rPr>
              <a:t>, A</a:t>
            </a:r>
            <a:r>
              <a:rPr lang="en-GB" dirty="0" smtClean="0">
                <a:solidFill>
                  <a:schemeClr val="accent2">
                    <a:lumMod val="60000"/>
                    <a:lumOff val="40000"/>
                  </a:schemeClr>
                </a:solidFill>
                <a:sym typeface="Wingdings" pitchFamily="2" charset="2"/>
              </a:rPr>
              <a:t>, B, N</a:t>
            </a:r>
            <a:r>
              <a:rPr lang="en-GB" baseline="-25000" dirty="0" smtClean="0">
                <a:solidFill>
                  <a:schemeClr val="accent2">
                    <a:lumMod val="60000"/>
                    <a:lumOff val="40000"/>
                  </a:schemeClr>
                </a:solidFill>
                <a:sym typeface="Wingdings" pitchFamily="2" charset="2"/>
              </a:rPr>
              <a:t>B</a:t>
            </a:r>
            <a:r>
              <a:rPr lang="en-GB" dirty="0">
                <a:solidFill>
                  <a:schemeClr val="accent2">
                    <a:lumMod val="60000"/>
                    <a:lumOff val="40000"/>
                  </a:schemeClr>
                </a:solidFill>
                <a:sym typeface="Wingdings" pitchFamily="2" charset="2"/>
              </a:rPr>
              <a:t>, </a:t>
            </a:r>
            <a:r>
              <a:rPr lang="en-GB" dirty="0" err="1">
                <a:solidFill>
                  <a:schemeClr val="accent2">
                    <a:lumMod val="60000"/>
                    <a:lumOff val="40000"/>
                  </a:schemeClr>
                </a:solidFill>
                <a:sym typeface="Wingdings" pitchFamily="2" charset="2"/>
              </a:rPr>
              <a:t>g</a:t>
            </a:r>
            <a:r>
              <a:rPr lang="en-GB" baseline="30000" dirty="0" err="1">
                <a:solidFill>
                  <a:schemeClr val="accent2">
                    <a:lumMod val="60000"/>
                    <a:lumOff val="40000"/>
                  </a:schemeClr>
                </a:solidFill>
                <a:sym typeface="Wingdings" pitchFamily="2" charset="2"/>
              </a:rPr>
              <a:t>y</a:t>
            </a:r>
            <a:r>
              <a:rPr lang="en-GB" dirty="0">
                <a:solidFill>
                  <a:schemeClr val="accent2">
                    <a:lumMod val="60000"/>
                    <a:lumOff val="40000"/>
                  </a:schemeClr>
                </a:solidFill>
                <a:sym typeface="Wingdings" pitchFamily="2" charset="2"/>
              </a:rPr>
              <a:t>)</a:t>
            </a:r>
            <a:r>
              <a:rPr lang="en-GB" dirty="0">
                <a:solidFill>
                  <a:schemeClr val="accent2">
                    <a:lumMod val="75000"/>
                  </a:schemeClr>
                </a:solidFill>
                <a:sym typeface="Wingdings" pitchFamily="2" charset="2"/>
              </a:rPr>
              <a:t>, </a:t>
            </a:r>
            <a:r>
              <a:rPr lang="en-GB" dirty="0" err="1" smtClean="0">
                <a:solidFill>
                  <a:schemeClr val="accent2">
                    <a:lumMod val="75000"/>
                  </a:schemeClr>
                </a:solidFill>
                <a:sym typeface="Wingdings" pitchFamily="2" charset="2"/>
              </a:rPr>
              <a:t>Cert</a:t>
            </a:r>
            <a:r>
              <a:rPr lang="en-GB" baseline="-25000" dirty="0" err="1" smtClean="0">
                <a:solidFill>
                  <a:schemeClr val="accent2">
                    <a:lumMod val="75000"/>
                  </a:schemeClr>
                </a:solidFill>
                <a:sym typeface="Wingdings" pitchFamily="2" charset="2"/>
              </a:rPr>
              <a:t>B</a:t>
            </a:r>
            <a:r>
              <a:rPr lang="en-GB" dirty="0" smtClean="0">
                <a:solidFill>
                  <a:schemeClr val="accent2">
                    <a:lumMod val="75000"/>
                  </a:schemeClr>
                </a:solidFill>
              </a:rPr>
              <a:t>, 		</a:t>
            </a:r>
            <a:r>
              <a:rPr lang="en-GB" dirty="0" smtClean="0">
                <a:solidFill>
                  <a:schemeClr val="accent2">
                    <a:lumMod val="60000"/>
                    <a:lumOff val="40000"/>
                  </a:schemeClr>
                </a:solidFill>
              </a:rPr>
              <a:t>MAC</a:t>
            </a:r>
            <a:r>
              <a:rPr lang="en-GB" b="1" baseline="-25000" dirty="0" smtClean="0">
                <a:solidFill>
                  <a:schemeClr val="accent2">
                    <a:lumMod val="60000"/>
                    <a:lumOff val="40000"/>
                  </a:schemeClr>
                </a:solidFill>
              </a:rPr>
              <a:t>SK</a:t>
            </a:r>
            <a:r>
              <a:rPr lang="en-GB" dirty="0">
                <a:solidFill>
                  <a:schemeClr val="accent2">
                    <a:lumMod val="60000"/>
                    <a:lumOff val="40000"/>
                  </a:schemeClr>
                </a:solidFill>
              </a:rPr>
              <a:t>(A, B, “Responder done.”)</a:t>
            </a:r>
            <a:endParaRPr lang="en-GB" dirty="0">
              <a:solidFill>
                <a:schemeClr val="accent2">
                  <a:lumMod val="60000"/>
                  <a:lumOff val="40000"/>
                </a:schemeClr>
              </a:solidFill>
              <a:sym typeface="Wingdings" pitchFamily="2" charset="2"/>
            </a:endParaRPr>
          </a:p>
          <a:p>
            <a:pPr>
              <a:buNone/>
            </a:pPr>
            <a:r>
              <a:rPr lang="en-GB" dirty="0">
                <a:solidFill>
                  <a:schemeClr val="accent2">
                    <a:lumMod val="75000"/>
                  </a:schemeClr>
                </a:solidFill>
              </a:rPr>
              <a:t>	</a:t>
            </a:r>
            <a:r>
              <a:rPr lang="en-GB" dirty="0">
                <a:solidFill>
                  <a:srgbClr val="003F75"/>
                </a:solidFill>
              </a:rPr>
              <a:t>3. A → B:</a:t>
            </a:r>
            <a:r>
              <a:rPr lang="en-GB" dirty="0">
                <a:solidFill>
                  <a:schemeClr val="accent2">
                    <a:lumMod val="75000"/>
                  </a:schemeClr>
                </a:solidFill>
              </a:rPr>
              <a:t>  </a:t>
            </a:r>
            <a:r>
              <a:rPr lang="en-GB" dirty="0" smtClean="0">
                <a:solidFill>
                  <a:schemeClr val="accent2">
                    <a:lumMod val="75000"/>
                  </a:schemeClr>
                </a:solidFill>
              </a:rPr>
              <a:t>A, B, </a:t>
            </a:r>
            <a:r>
              <a:rPr lang="en-GB" dirty="0" smtClean="0">
                <a:solidFill>
                  <a:schemeClr val="accent2">
                    <a:lumMod val="60000"/>
                    <a:lumOff val="40000"/>
                  </a:schemeClr>
                </a:solidFill>
              </a:rPr>
              <a:t>MAC</a:t>
            </a:r>
            <a:r>
              <a:rPr lang="en-GB" b="1" baseline="-25000" dirty="0" smtClean="0">
                <a:solidFill>
                  <a:schemeClr val="accent2">
                    <a:lumMod val="60000"/>
                    <a:lumOff val="40000"/>
                  </a:schemeClr>
                </a:solidFill>
              </a:rPr>
              <a:t>SK</a:t>
            </a:r>
            <a:r>
              <a:rPr lang="en-GB" dirty="0">
                <a:solidFill>
                  <a:schemeClr val="accent2">
                    <a:lumMod val="60000"/>
                    <a:lumOff val="40000"/>
                  </a:schemeClr>
                </a:solidFill>
              </a:rPr>
              <a:t>(A, B, “Initiator done.”)</a:t>
            </a:r>
          </a:p>
          <a:p>
            <a:pPr>
              <a:buNone/>
            </a:pPr>
            <a:r>
              <a:rPr lang="en-GB" dirty="0">
                <a:solidFill>
                  <a:prstClr val="black"/>
                </a:solidFill>
              </a:rPr>
              <a:t>	</a:t>
            </a:r>
            <a:r>
              <a:rPr lang="en-GB" dirty="0">
                <a:solidFill>
                  <a:schemeClr val="accent1">
                    <a:lumMod val="75000"/>
                  </a:schemeClr>
                </a:solidFill>
              </a:rPr>
              <a:t>SK = h(N</a:t>
            </a:r>
            <a:r>
              <a:rPr lang="en-GB" baseline="-25000" dirty="0">
                <a:solidFill>
                  <a:schemeClr val="accent1">
                    <a:lumMod val="75000"/>
                  </a:schemeClr>
                </a:solidFill>
              </a:rPr>
              <a:t>A</a:t>
            </a:r>
            <a:r>
              <a:rPr lang="en-GB" dirty="0">
                <a:solidFill>
                  <a:schemeClr val="accent1">
                    <a:lumMod val="75000"/>
                  </a:schemeClr>
                </a:solidFill>
              </a:rPr>
              <a:t>, N</a:t>
            </a:r>
            <a:r>
              <a:rPr lang="en-GB" baseline="-25000" dirty="0">
                <a:solidFill>
                  <a:schemeClr val="accent1">
                    <a:lumMod val="75000"/>
                  </a:schemeClr>
                </a:solidFill>
              </a:rPr>
              <a:t>B</a:t>
            </a:r>
            <a:r>
              <a:rPr lang="en-GB" dirty="0">
                <a:solidFill>
                  <a:schemeClr val="accent1">
                    <a:lumMod val="75000"/>
                  </a:schemeClr>
                </a:solidFill>
              </a:rPr>
              <a:t>, </a:t>
            </a:r>
            <a:r>
              <a:rPr lang="en-GB" dirty="0" err="1">
                <a:solidFill>
                  <a:schemeClr val="accent1">
                    <a:lumMod val="75000"/>
                  </a:schemeClr>
                </a:solidFill>
              </a:rPr>
              <a:t>g</a:t>
            </a:r>
            <a:r>
              <a:rPr lang="en-GB" baseline="30000" dirty="0" err="1">
                <a:solidFill>
                  <a:schemeClr val="accent1">
                    <a:lumMod val="75000"/>
                  </a:schemeClr>
                </a:solidFill>
              </a:rPr>
              <a:t>xy</a:t>
            </a:r>
            <a:r>
              <a:rPr lang="en-GB" dirty="0">
                <a:solidFill>
                  <a:schemeClr val="accent1">
                    <a:lumMod val="75000"/>
                  </a:schemeClr>
                </a:solidFill>
              </a:rPr>
              <a:t>)</a:t>
            </a:r>
          </a:p>
          <a:p>
            <a:r>
              <a:rPr lang="en-GB" dirty="0" smtClean="0">
                <a:solidFill>
                  <a:prstClr val="black"/>
                </a:solidFill>
              </a:rPr>
              <a:t>Ok to reuse the exponents x and y</a:t>
            </a:r>
          </a:p>
        </p:txBody>
      </p:sp>
    </p:spTree>
    <p:extLst>
      <p:ext uri="{BB962C8B-B14F-4D97-AF65-F5344CB8AC3E}">
        <p14:creationId xmlns:p14="http://schemas.microsoft.com/office/powerpoint/2010/main" val="110564717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5</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Ephemeral Diffie-Hellman</a:t>
            </a:r>
            <a:endParaRPr lang="en-US" dirty="0"/>
          </a:p>
        </p:txBody>
      </p:sp>
      <p:sp>
        <p:nvSpPr>
          <p:cNvPr id="4" name="Content Placeholder 3"/>
          <p:cNvSpPr>
            <a:spLocks noGrp="1"/>
          </p:cNvSpPr>
          <p:nvPr>
            <p:ph sz="quarter" idx="13"/>
          </p:nvPr>
        </p:nvSpPr>
        <p:spPr>
          <a:xfrm>
            <a:off x="428596" y="1214422"/>
            <a:ext cx="8286750" cy="5310922"/>
          </a:xfrm>
        </p:spPr>
        <p:txBody>
          <a:bodyPr>
            <a:normAutofit fontScale="77500" lnSpcReduction="20000"/>
          </a:bodyPr>
          <a:lstStyle/>
          <a:p>
            <a:r>
              <a:rPr lang="en-GB" dirty="0" smtClean="0">
                <a:solidFill>
                  <a:schemeClr val="accent1">
                    <a:lumMod val="75000"/>
                  </a:schemeClr>
                </a:solidFill>
              </a:rPr>
              <a:t>Perfect forward secrecy (PFS)</a:t>
            </a:r>
            <a:r>
              <a:rPr lang="en-GB" dirty="0" smtClean="0"/>
              <a:t>: </a:t>
            </a:r>
            <a:r>
              <a:rPr lang="en-GB" dirty="0" smtClean="0">
                <a:solidFill>
                  <a:schemeClr val="accent2">
                    <a:lumMod val="75000"/>
                  </a:schemeClr>
                </a:solidFill>
              </a:rPr>
              <a:t>session keys and data from past sessions is safe even if the long-term secrets, such as private keys, are later compromised</a:t>
            </a:r>
          </a:p>
          <a:p>
            <a:pPr lvl="1"/>
            <a:r>
              <a:rPr lang="en-GB" dirty="0" smtClean="0"/>
              <a:t>Even participants themselves cannot recover old session keys</a:t>
            </a:r>
          </a:p>
          <a:p>
            <a:pPr lvl="1"/>
            <a:r>
              <a:rPr lang="en-GB" dirty="0" smtClean="0"/>
              <a:t>Called “perfect” for some historical reason; the word means nothing specific</a:t>
            </a:r>
          </a:p>
          <a:p>
            <a:pPr lvl="0"/>
            <a:r>
              <a:rPr lang="en-GB" dirty="0">
                <a:solidFill>
                  <a:schemeClr val="accent1">
                    <a:lumMod val="75000"/>
                  </a:schemeClr>
                </a:solidFill>
              </a:rPr>
              <a:t>General principle of implementing PFS: create a new temporary public key pair for each key exchange and  afterwards discard the private key</a:t>
            </a:r>
          </a:p>
          <a:p>
            <a:r>
              <a:rPr lang="en-GB" dirty="0" smtClean="0"/>
              <a:t>Common way to implement PFS is </a:t>
            </a:r>
            <a:r>
              <a:rPr lang="en-GB" dirty="0" smtClean="0">
                <a:solidFill>
                  <a:schemeClr val="accent1">
                    <a:lumMod val="75000"/>
                  </a:schemeClr>
                </a:solidFill>
              </a:rPr>
              <a:t>ephemeral DH </a:t>
            </a:r>
            <a:r>
              <a:rPr lang="en-GB" dirty="0" smtClean="0"/>
              <a:t>(DHE): both sides use a new DH exponents in every key exchange and </a:t>
            </a:r>
            <a:r>
              <a:rPr lang="en-GB" dirty="0" smtClean="0"/>
              <a:t>forget the </a:t>
            </a:r>
            <a:r>
              <a:rPr lang="en-GB" dirty="0" smtClean="0"/>
              <a:t>exponent values afterwards</a:t>
            </a:r>
          </a:p>
          <a:p>
            <a:endParaRPr lang="en-GB" dirty="0" smtClean="0"/>
          </a:p>
          <a:p>
            <a:r>
              <a:rPr lang="en-GB" sz="2300" dirty="0" smtClean="0"/>
              <a:t>Cost of ephemeral Diffie-Hellman: </a:t>
            </a:r>
            <a:r>
              <a:rPr lang="en-GB" sz="2300" dirty="0"/>
              <a:t>r</a:t>
            </a:r>
            <a:r>
              <a:rPr lang="en-GB" sz="2300" dirty="0" smtClean="0"/>
              <a:t>andom-number generation for new x and y, exponentiation for the DH public </a:t>
            </a:r>
            <a:r>
              <a:rPr lang="en-GB" sz="2300" dirty="0"/>
              <a:t>keys  </a:t>
            </a:r>
            <a:r>
              <a:rPr lang="en-GB" sz="2300" dirty="0" err="1" smtClean="0"/>
              <a:t>g</a:t>
            </a:r>
            <a:r>
              <a:rPr lang="en-GB" sz="2300" baseline="30000" dirty="0" err="1" smtClean="0"/>
              <a:t>x</a:t>
            </a:r>
            <a:r>
              <a:rPr lang="en-GB" sz="2300" dirty="0" smtClean="0"/>
              <a:t> and </a:t>
            </a:r>
            <a:r>
              <a:rPr lang="en-GB" sz="2300" dirty="0" err="1" smtClean="0"/>
              <a:t>g</a:t>
            </a:r>
            <a:r>
              <a:rPr lang="en-GB" sz="2300" baseline="30000" dirty="0" err="1" smtClean="0"/>
              <a:t>y</a:t>
            </a:r>
            <a:r>
              <a:rPr lang="en-GB" sz="2300" dirty="0" smtClean="0"/>
              <a:t>, and cannot cache and reuse previously computed </a:t>
            </a:r>
            <a:r>
              <a:rPr lang="en-GB" sz="2300" dirty="0" err="1" smtClean="0"/>
              <a:t>g</a:t>
            </a:r>
            <a:r>
              <a:rPr lang="en-GB" sz="2300" baseline="30000" dirty="0" err="1" smtClean="0"/>
              <a:t>xy</a:t>
            </a:r>
            <a:r>
              <a:rPr lang="en-GB" sz="2300" baseline="30000" dirty="0"/>
              <a:t> </a:t>
            </a:r>
            <a:r>
              <a:rPr lang="en-GB" sz="2300" dirty="0" smtClean="0"/>
              <a:t>if communicating with the same peer</a:t>
            </a:r>
            <a:endParaRPr lang="en-GB" sz="2300" dirty="0" smtClean="0"/>
          </a:p>
          <a:p>
            <a:r>
              <a:rPr lang="en-GB" sz="2300" dirty="0" smtClean="0"/>
              <a:t>Typical trade-off: replace DH exponents periodically, e.g. once in a day or hour, and use </a:t>
            </a:r>
            <a:r>
              <a:rPr lang="en-GB" sz="2300" dirty="0" err="1" smtClean="0"/>
              <a:t>nonces</a:t>
            </a:r>
            <a:r>
              <a:rPr lang="en-GB" sz="2300" dirty="0" smtClean="0"/>
              <a:t> to create a fresh session key: SK = h(</a:t>
            </a:r>
            <a:r>
              <a:rPr lang="en-GB" sz="2300" dirty="0" err="1" smtClean="0"/>
              <a:t>g</a:t>
            </a:r>
            <a:r>
              <a:rPr lang="en-GB" sz="2300" baseline="30000" dirty="0" err="1" smtClean="0"/>
              <a:t>xy</a:t>
            </a:r>
            <a:r>
              <a:rPr lang="en-GB" sz="2300" dirty="0" smtClean="0"/>
              <a:t>, N</a:t>
            </a:r>
            <a:r>
              <a:rPr lang="en-GB" sz="2300" baseline="-25000" dirty="0" smtClean="0"/>
              <a:t>A</a:t>
            </a:r>
            <a:r>
              <a:rPr lang="en-GB" sz="2300" dirty="0" smtClean="0"/>
              <a:t>, N</a:t>
            </a:r>
            <a:r>
              <a:rPr lang="en-GB" sz="2300" baseline="-25000" dirty="0" smtClean="0"/>
              <a:t>B</a:t>
            </a:r>
            <a:r>
              <a:rPr lang="en-GB" sz="2300" dirty="0" smtClean="0"/>
              <a:t>)</a:t>
            </a:r>
          </a:p>
          <a:p>
            <a:pPr>
              <a:buNone/>
            </a:pPr>
            <a:endParaRPr lang="en-GB"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exchange using </a:t>
            </a:r>
            <a:br>
              <a:rPr lang="en-GB" dirty="0" smtClean="0"/>
            </a:br>
            <a:r>
              <a:rPr lang="en-GB" dirty="0" smtClean="0"/>
              <a:t>public-key encryption</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7</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US" dirty="0" smtClean="0"/>
              <a:t>PK encryption of session key</a:t>
            </a:r>
            <a:endParaRPr lang="en-US" dirty="0"/>
          </a:p>
        </p:txBody>
      </p:sp>
      <p:sp>
        <p:nvSpPr>
          <p:cNvPr id="4" name="Content Placeholder 3"/>
          <p:cNvSpPr>
            <a:spLocks noGrp="1"/>
          </p:cNvSpPr>
          <p:nvPr>
            <p:ph sz="quarter" idx="13"/>
          </p:nvPr>
        </p:nvSpPr>
        <p:spPr/>
        <p:txBody>
          <a:bodyPr>
            <a:normAutofit/>
          </a:bodyPr>
          <a:lstStyle/>
          <a:p>
            <a:pPr lvl="0"/>
            <a:r>
              <a:rPr lang="en-GB" dirty="0" smtClean="0">
                <a:solidFill>
                  <a:prstClr val="black"/>
                </a:solidFill>
              </a:rPr>
              <a:t>Public-key encryption of the session key:</a:t>
            </a:r>
          </a:p>
          <a:p>
            <a:pPr>
              <a:buNone/>
            </a:pPr>
            <a:r>
              <a:rPr lang="en-GB" dirty="0" smtClean="0"/>
              <a:t>	</a:t>
            </a:r>
            <a:r>
              <a:rPr lang="en-GB" dirty="0" smtClean="0">
                <a:solidFill>
                  <a:srgbClr val="0082A5"/>
                </a:solidFill>
              </a:rPr>
              <a:t>1. A </a:t>
            </a:r>
            <a:r>
              <a:rPr lang="en-GB" dirty="0" smtClean="0">
                <a:solidFill>
                  <a:srgbClr val="0082A5"/>
                </a:solidFill>
                <a:sym typeface="Wingdings" pitchFamily="2" charset="2"/>
              </a:rPr>
              <a:t>→ B:  </a:t>
            </a:r>
            <a:r>
              <a:rPr lang="en-GB" dirty="0" smtClean="0">
                <a:solidFill>
                  <a:schemeClr val="accent2">
                    <a:lumMod val="75000"/>
                  </a:schemeClr>
                </a:solidFill>
                <a:sym typeface="Wingdings" pitchFamily="2" charset="2"/>
              </a:rPr>
              <a:t>A, PK</a:t>
            </a:r>
            <a:r>
              <a:rPr lang="en-GB" baseline="-25000" dirty="0" smtClean="0">
                <a:solidFill>
                  <a:schemeClr val="accent2">
                    <a:lumMod val="75000"/>
                  </a:schemeClr>
                </a:solidFill>
                <a:sym typeface="Wingdings" pitchFamily="2" charset="2"/>
              </a:rPr>
              <a:t>A</a:t>
            </a:r>
          </a:p>
          <a:p>
            <a:pPr>
              <a:buNone/>
            </a:pPr>
            <a:r>
              <a:rPr lang="en-GB" dirty="0" smtClean="0">
                <a:solidFill>
                  <a:schemeClr val="accent2">
                    <a:lumMod val="75000"/>
                  </a:schemeClr>
                </a:solidFill>
                <a:sym typeface="Wingdings" pitchFamily="2" charset="2"/>
              </a:rPr>
              <a:t>	</a:t>
            </a:r>
            <a:r>
              <a:rPr lang="en-GB" dirty="0" smtClean="0">
                <a:solidFill>
                  <a:srgbClr val="0082A5"/>
                </a:solidFill>
                <a:sym typeface="Wingdings" pitchFamily="2" charset="2"/>
              </a:rPr>
              <a:t>2. B → A:  </a:t>
            </a:r>
            <a:r>
              <a:rPr lang="en-GB" dirty="0" smtClean="0">
                <a:solidFill>
                  <a:schemeClr val="accent2">
                    <a:lumMod val="75000"/>
                  </a:schemeClr>
                </a:solidFill>
                <a:sym typeface="Wingdings" pitchFamily="2" charset="2"/>
              </a:rPr>
              <a:t>B, E</a:t>
            </a:r>
            <a:r>
              <a:rPr lang="en-GB" baseline="-25000" dirty="0" smtClean="0">
                <a:solidFill>
                  <a:schemeClr val="accent2">
                    <a:lumMod val="75000"/>
                  </a:schemeClr>
                </a:solidFill>
                <a:sym typeface="Wingdings" pitchFamily="2" charset="2"/>
              </a:rPr>
              <a:t>A</a:t>
            </a:r>
            <a:r>
              <a:rPr lang="en-GB" dirty="0" smtClean="0">
                <a:solidFill>
                  <a:schemeClr val="accent2">
                    <a:lumMod val="75000"/>
                  </a:schemeClr>
                </a:solidFill>
                <a:sym typeface="Wingdings" pitchFamily="2" charset="2"/>
              </a:rPr>
              <a:t>(SK)</a:t>
            </a:r>
            <a:endParaRPr lang="en-GB" baseline="30000" dirty="0" smtClean="0">
              <a:solidFill>
                <a:schemeClr val="accent2">
                  <a:lumMod val="75000"/>
                </a:schemeClr>
              </a:solidFill>
              <a:sym typeface="Wingdings" pitchFamily="2" charset="2"/>
            </a:endParaRPr>
          </a:p>
          <a:p>
            <a:pPr>
              <a:buNone/>
            </a:pPr>
            <a:r>
              <a:rPr lang="en-GB" dirty="0" smtClean="0">
                <a:solidFill>
                  <a:prstClr val="black"/>
                </a:solidFill>
              </a:rPr>
              <a:t>	</a:t>
            </a:r>
            <a:r>
              <a:rPr lang="en-GB" dirty="0" smtClean="0">
                <a:solidFill>
                  <a:schemeClr val="accent1">
                    <a:lumMod val="75000"/>
                  </a:schemeClr>
                </a:solidFill>
              </a:rPr>
              <a:t>SK = session key</a:t>
            </a:r>
          </a:p>
          <a:p>
            <a:pPr>
              <a:buNone/>
            </a:pPr>
            <a:r>
              <a:rPr lang="en-GB" dirty="0" smtClean="0">
                <a:solidFill>
                  <a:schemeClr val="accent1">
                    <a:lumMod val="75000"/>
                  </a:schemeClr>
                </a:solidFill>
              </a:rPr>
              <a:t>	E</a:t>
            </a:r>
            <a:r>
              <a:rPr lang="en-GB" baseline="-25000" dirty="0" smtClean="0">
                <a:solidFill>
                  <a:schemeClr val="accent1">
                    <a:lumMod val="75000"/>
                  </a:schemeClr>
                </a:solidFill>
              </a:rPr>
              <a:t>A</a:t>
            </a:r>
            <a:r>
              <a:rPr lang="en-GB" dirty="0" smtClean="0">
                <a:solidFill>
                  <a:schemeClr val="accent1">
                    <a:lumMod val="75000"/>
                  </a:schemeClr>
                </a:solidFill>
              </a:rPr>
              <a:t>(…) = encryption with A’s public key</a:t>
            </a:r>
          </a:p>
        </p:txBody>
      </p:sp>
      <p:sp>
        <p:nvSpPr>
          <p:cNvPr id="5" name="TextBox 4"/>
          <p:cNvSpPr txBox="1"/>
          <p:nvPr/>
        </p:nvSpPr>
        <p:spPr>
          <a:xfrm>
            <a:off x="7740352" y="2053297"/>
            <a:ext cx="1293944" cy="1015663"/>
          </a:xfrm>
          <a:prstGeom prst="rect">
            <a:avLst/>
          </a:prstGeom>
          <a:noFill/>
          <a:ln>
            <a:solidFill>
              <a:srgbClr val="FF0000"/>
            </a:solidFill>
          </a:ln>
        </p:spPr>
        <p:txBody>
          <a:bodyPr wrap="none" rtlCol="0">
            <a:spAutoFit/>
          </a:bodyPr>
          <a:lstStyle/>
          <a:p>
            <a:r>
              <a:rPr lang="fi-FI" sz="1200" dirty="0" err="1" smtClean="0">
                <a:solidFill>
                  <a:srgbClr val="FF3300"/>
                </a:solidFill>
              </a:rPr>
              <a:t>Note</a:t>
            </a:r>
            <a:r>
              <a:rPr lang="fi-FI" sz="1200" dirty="0" smtClean="0">
                <a:solidFill>
                  <a:srgbClr val="FF3300"/>
                </a:solidFill>
              </a:rPr>
              <a:t>:</a:t>
            </a:r>
            <a:br>
              <a:rPr lang="fi-FI" sz="1200" dirty="0" smtClean="0">
                <a:solidFill>
                  <a:srgbClr val="FF3300"/>
                </a:solidFill>
              </a:rPr>
            </a:br>
            <a:r>
              <a:rPr lang="fi-FI" sz="1200" dirty="0" err="1" smtClean="0">
                <a:solidFill>
                  <a:srgbClr val="FF3300"/>
                </a:solidFill>
              </a:rPr>
              <a:t>This</a:t>
            </a:r>
            <a:r>
              <a:rPr lang="fi-FI" sz="1200" dirty="0" smtClean="0">
                <a:solidFill>
                  <a:srgbClr val="FF3300"/>
                </a:solidFill>
              </a:rPr>
              <a:t> </a:t>
            </a:r>
            <a:r>
              <a:rPr lang="fi-FI" sz="1200" dirty="0" err="1" smtClean="0">
                <a:solidFill>
                  <a:srgbClr val="FF3300"/>
                </a:solidFill>
              </a:rPr>
              <a:t>protocol</a:t>
            </a:r>
            <a:endParaRPr lang="fi-FI" sz="1200" dirty="0" smtClean="0">
              <a:solidFill>
                <a:srgbClr val="FF3300"/>
              </a:solidFill>
            </a:endParaRPr>
          </a:p>
          <a:p>
            <a:r>
              <a:rPr lang="fi-FI" sz="1200" dirty="0">
                <a:solidFill>
                  <a:srgbClr val="FF3300"/>
                </a:solidFill>
              </a:rPr>
              <a:t>i</a:t>
            </a:r>
            <a:r>
              <a:rPr lang="fi-FI" sz="1200" dirty="0" smtClean="0">
                <a:solidFill>
                  <a:srgbClr val="FF3300"/>
                </a:solidFill>
              </a:rPr>
              <a:t>s </a:t>
            </a:r>
            <a:r>
              <a:rPr lang="fi-FI" sz="1200" dirty="0" err="1" smtClean="0">
                <a:solidFill>
                  <a:srgbClr val="FF3300"/>
                </a:solidFill>
              </a:rPr>
              <a:t>not</a:t>
            </a:r>
            <a:r>
              <a:rPr lang="fi-FI" sz="1200" dirty="0" smtClean="0">
                <a:solidFill>
                  <a:srgbClr val="FF3300"/>
                </a:solidFill>
              </a:rPr>
              <a:t> </a:t>
            </a:r>
            <a:r>
              <a:rPr lang="fi-FI" sz="1200" dirty="0" err="1" smtClean="0">
                <a:solidFill>
                  <a:srgbClr val="FF3300"/>
                </a:solidFill>
              </a:rPr>
              <a:t>secure</a:t>
            </a:r>
            <a:r>
              <a:rPr lang="fi-FI" sz="1200" dirty="0" smtClean="0">
                <a:solidFill>
                  <a:srgbClr val="FF3300"/>
                </a:solidFill>
              </a:rPr>
              <a:t> </a:t>
            </a:r>
          </a:p>
          <a:p>
            <a:r>
              <a:rPr lang="fi-FI" sz="1200" dirty="0" err="1" smtClean="0">
                <a:solidFill>
                  <a:srgbClr val="FF3300"/>
                </a:solidFill>
              </a:rPr>
              <a:t>like</a:t>
            </a:r>
            <a:r>
              <a:rPr lang="fi-FI" sz="1200" dirty="0" smtClean="0">
                <a:solidFill>
                  <a:srgbClr val="FF3300"/>
                </a:solidFill>
              </a:rPr>
              <a:t> </a:t>
            </a:r>
            <a:r>
              <a:rPr lang="fi-FI" sz="1200" dirty="0" err="1" smtClean="0">
                <a:solidFill>
                  <a:srgbClr val="FF3300"/>
                </a:solidFill>
              </a:rPr>
              <a:t>this</a:t>
            </a:r>
            <a:r>
              <a:rPr lang="fi-FI" sz="1200" dirty="0" smtClean="0">
                <a:solidFill>
                  <a:srgbClr val="FF3300"/>
                </a:solidFill>
              </a:rPr>
              <a:t>. </a:t>
            </a:r>
            <a:r>
              <a:rPr lang="fi-FI" sz="1200" dirty="0" err="1" smtClean="0">
                <a:solidFill>
                  <a:srgbClr val="FF3300"/>
                </a:solidFill>
              </a:rPr>
              <a:t>Please</a:t>
            </a:r>
            <a:r>
              <a:rPr lang="fi-FI" sz="1200" dirty="0" smtClean="0">
                <a:solidFill>
                  <a:srgbClr val="FF3300"/>
                </a:solidFill>
              </a:rPr>
              <a:t> </a:t>
            </a:r>
            <a:br>
              <a:rPr lang="fi-FI" sz="1200" dirty="0" smtClean="0">
                <a:solidFill>
                  <a:srgbClr val="FF3300"/>
                </a:solidFill>
              </a:rPr>
            </a:br>
            <a:r>
              <a:rPr lang="fi-FI" sz="1200" dirty="0" err="1" smtClean="0">
                <a:solidFill>
                  <a:srgbClr val="FF3300"/>
                </a:solidFill>
              </a:rPr>
              <a:t>read</a:t>
            </a:r>
            <a:r>
              <a:rPr lang="fi-FI" sz="1200" dirty="0" smtClean="0">
                <a:solidFill>
                  <a:srgbClr val="FF3300"/>
                </a:solidFill>
              </a:rPr>
              <a:t> </a:t>
            </a:r>
            <a:r>
              <a:rPr lang="fi-FI" sz="1200" dirty="0" err="1" smtClean="0">
                <a:solidFill>
                  <a:srgbClr val="FF3300"/>
                </a:solidFill>
              </a:rPr>
              <a:t>further</a:t>
            </a:r>
            <a:r>
              <a:rPr lang="fi-FI" sz="1200" dirty="0" smtClean="0">
                <a:solidFill>
                  <a:srgbClr val="FF3300"/>
                </a:solidFill>
              </a:rPr>
              <a:t>.</a:t>
            </a:r>
            <a:endParaRPr lang="en-US" sz="1200" dirty="0">
              <a:solidFill>
                <a:srgbClr val="FF3300"/>
              </a:solidFill>
            </a:endParaRPr>
          </a:p>
        </p:txBody>
      </p:sp>
    </p:spTree>
    <p:extLst>
      <p:ext uri="{BB962C8B-B14F-4D97-AF65-F5344CB8AC3E}">
        <p14:creationId xmlns:p14="http://schemas.microsoft.com/office/powerpoint/2010/main" val="28466776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8</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US" dirty="0" smtClean="0"/>
              <a:t>Impersonation and MitM attacks</a:t>
            </a:r>
            <a:endParaRPr lang="en-US" dirty="0"/>
          </a:p>
        </p:txBody>
      </p:sp>
      <p:sp>
        <p:nvSpPr>
          <p:cNvPr id="4" name="Content Placeholder 3"/>
          <p:cNvSpPr>
            <a:spLocks noGrp="1"/>
          </p:cNvSpPr>
          <p:nvPr>
            <p:ph sz="quarter" idx="13"/>
          </p:nvPr>
        </p:nvSpPr>
        <p:spPr>
          <a:xfrm>
            <a:off x="428596" y="1214422"/>
            <a:ext cx="8463884" cy="5143536"/>
          </a:xfrm>
        </p:spPr>
        <p:txBody>
          <a:bodyPr>
            <a:normAutofit/>
          </a:bodyPr>
          <a:lstStyle/>
          <a:p>
            <a:pPr lvl="0"/>
            <a:r>
              <a:rPr lang="en-GB" dirty="0" smtClean="0">
                <a:solidFill>
                  <a:prstClr val="black"/>
                </a:solidFill>
              </a:rPr>
              <a:t>The protocol again:</a:t>
            </a:r>
          </a:p>
          <a:p>
            <a:pPr>
              <a:buNone/>
            </a:pPr>
            <a:r>
              <a:rPr lang="en-GB" dirty="0" smtClean="0">
                <a:solidFill>
                  <a:schemeClr val="accent4">
                    <a:lumMod val="75000"/>
                  </a:schemeClr>
                </a:solidFill>
              </a:rPr>
              <a:t>	1. A </a:t>
            </a:r>
            <a:r>
              <a:rPr lang="en-GB" dirty="0" smtClean="0">
                <a:solidFill>
                  <a:schemeClr val="accent4">
                    <a:lumMod val="75000"/>
                  </a:schemeClr>
                </a:solidFill>
                <a:sym typeface="Wingdings" pitchFamily="2" charset="2"/>
              </a:rPr>
              <a:t>→ B:  </a:t>
            </a:r>
            <a:r>
              <a:rPr lang="en-GB" dirty="0" smtClean="0">
                <a:solidFill>
                  <a:schemeClr val="accent2">
                    <a:lumMod val="75000"/>
                  </a:schemeClr>
                </a:solidFill>
                <a:sym typeface="Wingdings" pitchFamily="2" charset="2"/>
              </a:rPr>
              <a:t>A, PK</a:t>
            </a:r>
            <a:r>
              <a:rPr lang="en-GB" baseline="-25000" dirty="0" smtClean="0">
                <a:solidFill>
                  <a:schemeClr val="accent2">
                    <a:lumMod val="75000"/>
                  </a:schemeClr>
                </a:solidFill>
                <a:sym typeface="Wingdings" pitchFamily="2" charset="2"/>
              </a:rPr>
              <a:t>A</a:t>
            </a:r>
          </a:p>
          <a:p>
            <a:pPr>
              <a:buNone/>
            </a:pPr>
            <a:r>
              <a:rPr lang="en-GB" dirty="0" smtClean="0">
                <a:solidFill>
                  <a:srgbClr val="0082A5"/>
                </a:solidFill>
                <a:sym typeface="Wingdings" pitchFamily="2" charset="2"/>
              </a:rPr>
              <a:t>	2. B → A:  </a:t>
            </a:r>
            <a:r>
              <a:rPr lang="en-GB" dirty="0" smtClean="0">
                <a:solidFill>
                  <a:schemeClr val="accent2">
                    <a:lumMod val="75000"/>
                  </a:schemeClr>
                </a:solidFill>
                <a:sym typeface="Wingdings" pitchFamily="2" charset="2"/>
              </a:rPr>
              <a:t>B, E</a:t>
            </a:r>
            <a:r>
              <a:rPr lang="en-GB" baseline="-25000" dirty="0" smtClean="0">
                <a:solidFill>
                  <a:schemeClr val="accent2">
                    <a:lumMod val="75000"/>
                  </a:schemeClr>
                </a:solidFill>
                <a:sym typeface="Wingdings" pitchFamily="2" charset="2"/>
              </a:rPr>
              <a:t>A</a:t>
            </a:r>
            <a:r>
              <a:rPr lang="en-GB" dirty="0" smtClean="0">
                <a:solidFill>
                  <a:schemeClr val="accent2">
                    <a:lumMod val="75000"/>
                  </a:schemeClr>
                </a:solidFill>
                <a:sym typeface="Wingdings" pitchFamily="2" charset="2"/>
              </a:rPr>
              <a:t>(SK)</a:t>
            </a:r>
            <a:endParaRPr lang="en-GB" baseline="30000" dirty="0" smtClean="0">
              <a:solidFill>
                <a:schemeClr val="accent2">
                  <a:lumMod val="75000"/>
                </a:schemeClr>
              </a:solidFill>
              <a:sym typeface="Wingdings" pitchFamily="2" charset="2"/>
            </a:endParaRPr>
          </a:p>
          <a:p>
            <a:pPr>
              <a:buNone/>
            </a:pPr>
            <a:r>
              <a:rPr lang="en-GB" dirty="0" smtClean="0">
                <a:solidFill>
                  <a:prstClr val="black"/>
                </a:solidFill>
              </a:rPr>
              <a:t>	</a:t>
            </a:r>
            <a:r>
              <a:rPr lang="en-GB" dirty="0" smtClean="0">
                <a:solidFill>
                  <a:schemeClr val="accent1">
                    <a:lumMod val="75000"/>
                  </a:schemeClr>
                </a:solidFill>
              </a:rPr>
              <a:t>SK = session key</a:t>
            </a:r>
          </a:p>
          <a:p>
            <a:pPr>
              <a:buNone/>
            </a:pPr>
            <a:r>
              <a:rPr lang="en-GB" dirty="0" smtClean="0">
                <a:solidFill>
                  <a:schemeClr val="accent1">
                    <a:lumMod val="75000"/>
                  </a:schemeClr>
                </a:solidFill>
              </a:rPr>
              <a:t>	E</a:t>
            </a:r>
            <a:r>
              <a:rPr lang="en-GB" baseline="-25000" dirty="0" smtClean="0">
                <a:solidFill>
                  <a:schemeClr val="accent1">
                    <a:lumMod val="75000"/>
                  </a:schemeClr>
                </a:solidFill>
              </a:rPr>
              <a:t>A</a:t>
            </a:r>
            <a:r>
              <a:rPr lang="en-GB" dirty="0" smtClean="0">
                <a:solidFill>
                  <a:schemeClr val="accent1">
                    <a:lumMod val="75000"/>
                  </a:schemeClr>
                </a:solidFill>
              </a:rPr>
              <a:t>(…) = encryption with A’s public key</a:t>
            </a:r>
          </a:p>
          <a:p>
            <a:r>
              <a:rPr lang="en-GB" dirty="0" smtClean="0"/>
              <a:t>Same impersonation and man</a:t>
            </a:r>
            <a:r>
              <a:rPr lang="en-GB" dirty="0"/>
              <a:t>-in-the-middle </a:t>
            </a:r>
            <a:r>
              <a:rPr lang="en-GB" dirty="0" smtClean="0"/>
              <a:t>attacks are possible as in unauthenticated </a:t>
            </a:r>
            <a:r>
              <a:rPr lang="en-GB" dirty="0" err="1" smtClean="0"/>
              <a:t>Diffie</a:t>
            </a:r>
            <a:r>
              <a:rPr lang="en-GB" dirty="0" smtClean="0"/>
              <a:t>-Hellman:</a:t>
            </a:r>
            <a:endParaRPr lang="en-GB" dirty="0"/>
          </a:p>
          <a:p>
            <a:pPr>
              <a:buNone/>
              <a:tabLst>
                <a:tab pos="3586163" algn="l"/>
              </a:tabLst>
            </a:pPr>
            <a:r>
              <a:rPr lang="en-GB" dirty="0">
                <a:solidFill>
                  <a:schemeClr val="accent2">
                    <a:lumMod val="75000"/>
                  </a:schemeClr>
                </a:solidFill>
              </a:rPr>
              <a:t>	A </a:t>
            </a:r>
            <a:r>
              <a:rPr lang="en-GB" dirty="0">
                <a:solidFill>
                  <a:schemeClr val="accent2">
                    <a:lumMod val="75000"/>
                  </a:schemeClr>
                </a:solidFill>
                <a:sym typeface="Wingdings" pitchFamily="2" charset="2"/>
              </a:rPr>
              <a:t>→ T(B):  A, PK</a:t>
            </a:r>
            <a:r>
              <a:rPr lang="en-GB" b="1" baseline="-25000" dirty="0">
                <a:solidFill>
                  <a:schemeClr val="accent2">
                    <a:lumMod val="75000"/>
                  </a:schemeClr>
                </a:solidFill>
                <a:sym typeface="Wingdings" pitchFamily="2" charset="2"/>
              </a:rPr>
              <a:t>A</a:t>
            </a:r>
            <a:r>
              <a:rPr lang="en-GB" baseline="30000" dirty="0">
                <a:solidFill>
                  <a:schemeClr val="accent2">
                    <a:lumMod val="75000"/>
                  </a:schemeClr>
                </a:solidFill>
                <a:sym typeface="Wingdings" pitchFamily="2" charset="2"/>
              </a:rPr>
              <a:t> </a:t>
            </a:r>
            <a:r>
              <a:rPr lang="en-GB" dirty="0">
                <a:solidFill>
                  <a:schemeClr val="accent2">
                    <a:lumMod val="75000"/>
                  </a:schemeClr>
                </a:solidFill>
                <a:sym typeface="Wingdings" pitchFamily="2" charset="2"/>
              </a:rPr>
              <a:t>	</a:t>
            </a:r>
            <a:r>
              <a:rPr lang="en-GB" dirty="0" smtClean="0">
                <a:solidFill>
                  <a:schemeClr val="accent1">
                    <a:lumMod val="75000"/>
                  </a:schemeClr>
                </a:solidFill>
                <a:sym typeface="Wingdings" pitchFamily="2" charset="2"/>
              </a:rPr>
              <a:t>// </a:t>
            </a:r>
            <a:r>
              <a:rPr lang="en-GB" dirty="0">
                <a:solidFill>
                  <a:schemeClr val="accent1">
                    <a:lumMod val="75000"/>
                  </a:schemeClr>
                </a:solidFill>
                <a:sym typeface="Wingdings" pitchFamily="2" charset="2"/>
              </a:rPr>
              <a:t>Trent intercepts the message</a:t>
            </a:r>
            <a:endParaRPr lang="en-GB" baseline="30000" dirty="0">
              <a:solidFill>
                <a:schemeClr val="accent1">
                  <a:lumMod val="75000"/>
                </a:schemeClr>
              </a:solidFill>
              <a:sym typeface="Wingdings" pitchFamily="2" charset="2"/>
            </a:endParaRPr>
          </a:p>
          <a:p>
            <a:pPr>
              <a:buNone/>
              <a:tabLst>
                <a:tab pos="3586163" algn="l"/>
              </a:tabLst>
            </a:pPr>
            <a:r>
              <a:rPr lang="en-GB" baseline="30000" dirty="0">
                <a:solidFill>
                  <a:schemeClr val="accent2">
                    <a:lumMod val="75000"/>
                  </a:schemeClr>
                </a:solidFill>
                <a:sym typeface="Wingdings" pitchFamily="2" charset="2"/>
              </a:rPr>
              <a:t>	</a:t>
            </a:r>
            <a:r>
              <a:rPr lang="en-GB" dirty="0" smtClean="0">
                <a:solidFill>
                  <a:schemeClr val="accent2">
                    <a:lumMod val="75000"/>
                  </a:schemeClr>
                </a:solidFill>
                <a:sym typeface="Wingdings" pitchFamily="2" charset="2"/>
              </a:rPr>
              <a:t>T</a:t>
            </a:r>
            <a:r>
              <a:rPr lang="en-GB" dirty="0">
                <a:solidFill>
                  <a:schemeClr val="accent2">
                    <a:lumMod val="75000"/>
                  </a:schemeClr>
                </a:solidFill>
                <a:sym typeface="Wingdings" pitchFamily="2" charset="2"/>
              </a:rPr>
              <a:t>(B) → A:  B, E</a:t>
            </a:r>
            <a:r>
              <a:rPr lang="en-GB" baseline="-25000" dirty="0">
                <a:solidFill>
                  <a:schemeClr val="accent2">
                    <a:lumMod val="75000"/>
                  </a:schemeClr>
                </a:solidFill>
                <a:sym typeface="Wingdings" pitchFamily="2" charset="2"/>
              </a:rPr>
              <a:t>A</a:t>
            </a:r>
            <a:r>
              <a:rPr lang="en-GB" dirty="0">
                <a:solidFill>
                  <a:schemeClr val="accent2">
                    <a:lumMod val="75000"/>
                  </a:schemeClr>
                </a:solidFill>
                <a:sym typeface="Wingdings" pitchFamily="2" charset="2"/>
              </a:rPr>
              <a:t>(SK)	</a:t>
            </a:r>
            <a:r>
              <a:rPr lang="en-GB" dirty="0">
                <a:solidFill>
                  <a:schemeClr val="accent1">
                    <a:lumMod val="75000"/>
                  </a:schemeClr>
                </a:solidFill>
                <a:sym typeface="Wingdings" pitchFamily="2" charset="2"/>
              </a:rPr>
              <a:t>// Trent spoofs the </a:t>
            </a:r>
            <a:r>
              <a:rPr lang="en-GB" dirty="0" smtClean="0">
                <a:solidFill>
                  <a:schemeClr val="accent1">
                    <a:lumMod val="75000"/>
                  </a:schemeClr>
                </a:solidFill>
                <a:sym typeface="Wingdings" pitchFamily="2" charset="2"/>
              </a:rPr>
              <a:t>message</a:t>
            </a:r>
          </a:p>
          <a:p>
            <a:pPr>
              <a:buNone/>
              <a:tabLst>
                <a:tab pos="3586163" algn="l"/>
              </a:tabLst>
            </a:pPr>
            <a:endParaRPr lang="en-GB" baseline="30000" dirty="0">
              <a:solidFill>
                <a:schemeClr val="accent2">
                  <a:lumMod val="75000"/>
                </a:schemeClr>
              </a:solidFill>
              <a:sym typeface="Wingdings" pitchFamily="2" charset="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9</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US" dirty="0" smtClean="0"/>
              <a:t>Authenticated key exchange</a:t>
            </a:r>
            <a:endParaRPr lang="en-US" dirty="0"/>
          </a:p>
        </p:txBody>
      </p:sp>
      <p:sp>
        <p:nvSpPr>
          <p:cNvPr id="4" name="Content Placeholder 3"/>
          <p:cNvSpPr>
            <a:spLocks noGrp="1"/>
          </p:cNvSpPr>
          <p:nvPr>
            <p:ph sz="quarter" idx="13"/>
          </p:nvPr>
        </p:nvSpPr>
        <p:spPr>
          <a:xfrm>
            <a:off x="428596" y="1340768"/>
            <a:ext cx="8535892" cy="5256584"/>
          </a:xfrm>
        </p:spPr>
        <p:txBody>
          <a:bodyPr>
            <a:normAutofit fontScale="85000" lnSpcReduction="20000"/>
          </a:bodyPr>
          <a:lstStyle/>
          <a:p>
            <a:pPr lvl="0"/>
            <a:r>
              <a:rPr lang="en-GB" dirty="0" smtClean="0">
                <a:solidFill>
                  <a:prstClr val="black"/>
                </a:solidFill>
              </a:rPr>
              <a:t>Authenticated </a:t>
            </a:r>
            <a:r>
              <a:rPr lang="en-GB" dirty="0">
                <a:solidFill>
                  <a:prstClr val="black"/>
                </a:solidFill>
              </a:rPr>
              <a:t>k</a:t>
            </a:r>
            <a:r>
              <a:rPr lang="en-GB" dirty="0" smtClean="0">
                <a:solidFill>
                  <a:prstClr val="black"/>
                </a:solidFill>
              </a:rPr>
              <a:t>ey exchange with public-key encryptio</a:t>
            </a:r>
            <a:r>
              <a:rPr lang="en-GB" dirty="0">
                <a:solidFill>
                  <a:prstClr val="black"/>
                </a:solidFill>
              </a:rPr>
              <a:t>n</a:t>
            </a:r>
            <a:r>
              <a:rPr lang="en-GB" dirty="0" smtClean="0">
                <a:solidFill>
                  <a:prstClr val="black"/>
                </a:solidFill>
              </a:rPr>
              <a:t>:</a:t>
            </a:r>
          </a:p>
          <a:p>
            <a:pPr>
              <a:buNone/>
            </a:pPr>
            <a:r>
              <a:rPr lang="en-GB" sz="2600" dirty="0" smtClean="0"/>
              <a:t>	</a:t>
            </a:r>
            <a:r>
              <a:rPr lang="en-GB" sz="2600" dirty="0" smtClean="0">
                <a:solidFill>
                  <a:srgbClr val="0082A5"/>
                </a:solidFill>
              </a:rPr>
              <a:t>1. A </a:t>
            </a:r>
            <a:r>
              <a:rPr lang="en-GB" sz="2600" dirty="0" smtClean="0">
                <a:solidFill>
                  <a:srgbClr val="0082A5"/>
                </a:solidFill>
                <a:sym typeface="Wingdings" pitchFamily="2" charset="2"/>
              </a:rPr>
              <a:t>→ B:</a:t>
            </a:r>
            <a:r>
              <a:rPr lang="en-GB" sz="2600" dirty="0" smtClean="0">
                <a:solidFill>
                  <a:schemeClr val="accent2">
                    <a:lumMod val="75000"/>
                  </a:schemeClr>
                </a:solidFill>
                <a:sym typeface="Wingdings" pitchFamily="2" charset="2"/>
              </a:rPr>
              <a:t>  A,B, N</a:t>
            </a:r>
            <a:r>
              <a:rPr lang="en-GB" sz="2600" baseline="-25000" dirty="0" smtClean="0">
                <a:solidFill>
                  <a:schemeClr val="accent2">
                    <a:lumMod val="75000"/>
                  </a:schemeClr>
                </a:solidFill>
                <a:sym typeface="Wingdings" pitchFamily="2" charset="2"/>
              </a:rPr>
              <a:t>A</a:t>
            </a:r>
            <a:r>
              <a:rPr lang="en-GB" sz="2600" dirty="0" smtClean="0">
                <a:solidFill>
                  <a:schemeClr val="accent2">
                    <a:lumMod val="75000"/>
                  </a:schemeClr>
                </a:solidFill>
                <a:sym typeface="Wingdings" pitchFamily="2" charset="2"/>
              </a:rPr>
              <a:t>, </a:t>
            </a:r>
            <a:r>
              <a:rPr lang="en-GB" sz="2600" dirty="0" err="1" smtClean="0">
                <a:solidFill>
                  <a:schemeClr val="accent2">
                    <a:lumMod val="75000"/>
                  </a:schemeClr>
                </a:solidFill>
                <a:sym typeface="Wingdings" pitchFamily="2" charset="2"/>
              </a:rPr>
              <a:t>Cert</a:t>
            </a:r>
            <a:r>
              <a:rPr lang="en-GB" sz="2600" baseline="-25000" dirty="0" err="1" smtClean="0">
                <a:solidFill>
                  <a:schemeClr val="accent2">
                    <a:lumMod val="75000"/>
                  </a:schemeClr>
                </a:solidFill>
                <a:sym typeface="Wingdings" pitchFamily="2" charset="2"/>
              </a:rPr>
              <a:t>A</a:t>
            </a:r>
            <a:endParaRPr lang="en-GB" sz="2600" baseline="-25000" dirty="0" smtClean="0">
              <a:solidFill>
                <a:schemeClr val="accent2">
                  <a:lumMod val="75000"/>
                </a:schemeClr>
              </a:solidFill>
              <a:sym typeface="Wingdings" pitchFamily="2" charset="2"/>
            </a:endParaRPr>
          </a:p>
          <a:p>
            <a:pPr>
              <a:buNone/>
            </a:pPr>
            <a:r>
              <a:rPr lang="en-GB" sz="2600" dirty="0" smtClean="0">
                <a:solidFill>
                  <a:schemeClr val="accent2">
                    <a:lumMod val="75000"/>
                  </a:schemeClr>
                </a:solidFill>
                <a:sym typeface="Wingdings" pitchFamily="2" charset="2"/>
              </a:rPr>
              <a:t>	</a:t>
            </a:r>
            <a:r>
              <a:rPr lang="en-GB" sz="2600" dirty="0" smtClean="0">
                <a:solidFill>
                  <a:srgbClr val="0082A5"/>
                </a:solidFill>
                <a:sym typeface="Wingdings" pitchFamily="2" charset="2"/>
              </a:rPr>
              <a:t>2. B → A:</a:t>
            </a:r>
            <a:r>
              <a:rPr lang="en-GB" sz="2600" dirty="0" smtClean="0">
                <a:solidFill>
                  <a:schemeClr val="accent2">
                    <a:lumMod val="75000"/>
                  </a:schemeClr>
                </a:solidFill>
                <a:sym typeface="Wingdings" pitchFamily="2" charset="2"/>
              </a:rPr>
              <a:t>  A,B,</a:t>
            </a:r>
            <a:r>
              <a:rPr lang="en-GB" sz="2600" dirty="0">
                <a:solidFill>
                  <a:schemeClr val="accent2">
                    <a:lumMod val="75000"/>
                  </a:schemeClr>
                </a:solidFill>
                <a:sym typeface="Wingdings" pitchFamily="2" charset="2"/>
              </a:rPr>
              <a:t> </a:t>
            </a:r>
            <a:r>
              <a:rPr lang="en-GB" sz="2600" dirty="0" smtClean="0">
                <a:solidFill>
                  <a:schemeClr val="accent2">
                    <a:lumMod val="75000"/>
                  </a:schemeClr>
                </a:solidFill>
                <a:sym typeface="Wingdings" pitchFamily="2" charset="2"/>
              </a:rPr>
              <a:t>N</a:t>
            </a:r>
            <a:r>
              <a:rPr lang="en-GB" sz="2600" baseline="-25000" dirty="0" smtClean="0">
                <a:solidFill>
                  <a:schemeClr val="accent2">
                    <a:lumMod val="75000"/>
                  </a:schemeClr>
                </a:solidFill>
                <a:sym typeface="Wingdings" pitchFamily="2" charset="2"/>
              </a:rPr>
              <a:t>B</a:t>
            </a:r>
            <a:r>
              <a:rPr lang="en-GB" sz="2600" dirty="0" smtClean="0">
                <a:solidFill>
                  <a:schemeClr val="accent2">
                    <a:lumMod val="75000"/>
                  </a:schemeClr>
                </a:solidFill>
                <a:sym typeface="Wingdings" pitchFamily="2" charset="2"/>
              </a:rPr>
              <a:t>, E</a:t>
            </a:r>
            <a:r>
              <a:rPr lang="en-GB" sz="2600" baseline="-25000" dirty="0" smtClean="0">
                <a:solidFill>
                  <a:schemeClr val="accent2">
                    <a:lumMod val="75000"/>
                  </a:schemeClr>
                </a:solidFill>
                <a:sym typeface="Wingdings" pitchFamily="2" charset="2"/>
              </a:rPr>
              <a:t>A</a:t>
            </a:r>
            <a:r>
              <a:rPr lang="en-GB" sz="2600" dirty="0" smtClean="0">
                <a:solidFill>
                  <a:schemeClr val="accent2">
                    <a:lumMod val="75000"/>
                  </a:schemeClr>
                </a:solidFill>
                <a:sym typeface="Wingdings" pitchFamily="2" charset="2"/>
              </a:rPr>
              <a:t>(KM), </a:t>
            </a:r>
            <a:r>
              <a:rPr lang="en-GB" sz="2600" dirty="0" smtClean="0">
                <a:solidFill>
                  <a:schemeClr val="accent2">
                    <a:lumMod val="60000"/>
                    <a:lumOff val="40000"/>
                  </a:schemeClr>
                </a:solidFill>
                <a:sym typeface="Wingdings" pitchFamily="2" charset="2"/>
              </a:rPr>
              <a:t>S</a:t>
            </a:r>
            <a:r>
              <a:rPr lang="en-GB" sz="2600" baseline="-25000" dirty="0" smtClean="0">
                <a:solidFill>
                  <a:schemeClr val="accent2">
                    <a:lumMod val="60000"/>
                    <a:lumOff val="40000"/>
                  </a:schemeClr>
                </a:solidFill>
                <a:sym typeface="Wingdings" pitchFamily="2" charset="2"/>
              </a:rPr>
              <a:t>B</a:t>
            </a:r>
            <a:r>
              <a:rPr lang="en-GB" sz="2600" dirty="0" smtClean="0">
                <a:solidFill>
                  <a:schemeClr val="accent2">
                    <a:lumMod val="60000"/>
                    <a:lumOff val="40000"/>
                  </a:schemeClr>
                </a:solidFill>
                <a:sym typeface="Wingdings" pitchFamily="2" charset="2"/>
              </a:rPr>
              <a:t>(“Msg2”,A,B,N</a:t>
            </a:r>
            <a:r>
              <a:rPr lang="en-GB" sz="2600" baseline="-25000" dirty="0" smtClean="0">
                <a:solidFill>
                  <a:schemeClr val="accent2">
                    <a:lumMod val="60000"/>
                    <a:lumOff val="40000"/>
                  </a:schemeClr>
                </a:solidFill>
                <a:sym typeface="Wingdings" pitchFamily="2" charset="2"/>
              </a:rPr>
              <a:t>A</a:t>
            </a:r>
            <a:r>
              <a:rPr lang="en-GB" sz="2600" dirty="0" smtClean="0">
                <a:solidFill>
                  <a:schemeClr val="accent2">
                    <a:lumMod val="60000"/>
                    <a:lumOff val="40000"/>
                  </a:schemeClr>
                </a:solidFill>
                <a:sym typeface="Wingdings" pitchFamily="2" charset="2"/>
              </a:rPr>
              <a:t>,N</a:t>
            </a:r>
            <a:r>
              <a:rPr lang="en-GB" sz="2600" baseline="-25000" dirty="0" smtClean="0">
                <a:solidFill>
                  <a:schemeClr val="accent2">
                    <a:lumMod val="60000"/>
                    <a:lumOff val="40000"/>
                  </a:schemeClr>
                </a:solidFill>
                <a:sym typeface="Wingdings" pitchFamily="2" charset="2"/>
              </a:rPr>
              <a:t>B</a:t>
            </a:r>
            <a:r>
              <a:rPr lang="en-GB" sz="2600" dirty="0" smtClean="0">
                <a:solidFill>
                  <a:schemeClr val="accent2">
                    <a:lumMod val="60000"/>
                    <a:lumOff val="40000"/>
                  </a:schemeClr>
                </a:solidFill>
                <a:sym typeface="Wingdings" pitchFamily="2" charset="2"/>
              </a:rPr>
              <a:t>,E</a:t>
            </a:r>
            <a:r>
              <a:rPr lang="en-GB" sz="2600" baseline="-25000" dirty="0" smtClean="0">
                <a:solidFill>
                  <a:schemeClr val="accent2">
                    <a:lumMod val="60000"/>
                    <a:lumOff val="40000"/>
                  </a:schemeClr>
                </a:solidFill>
                <a:sym typeface="Wingdings" pitchFamily="2" charset="2"/>
              </a:rPr>
              <a:t>A</a:t>
            </a:r>
            <a:r>
              <a:rPr lang="en-GB" sz="2600" dirty="0" smtClean="0">
                <a:solidFill>
                  <a:schemeClr val="accent2">
                    <a:lumMod val="60000"/>
                    <a:lumOff val="40000"/>
                  </a:schemeClr>
                </a:solidFill>
                <a:sym typeface="Wingdings" pitchFamily="2" charset="2"/>
              </a:rPr>
              <a:t>(KM))</a:t>
            </a:r>
            <a:r>
              <a:rPr lang="en-GB" sz="2600" dirty="0" smtClean="0">
                <a:solidFill>
                  <a:schemeClr val="accent2">
                    <a:lumMod val="75000"/>
                  </a:schemeClr>
                </a:solidFill>
                <a:sym typeface="Wingdings" pitchFamily="2" charset="2"/>
              </a:rPr>
              <a:t>, </a:t>
            </a:r>
            <a:r>
              <a:rPr lang="en-GB" sz="2600" dirty="0" err="1" smtClean="0">
                <a:solidFill>
                  <a:schemeClr val="accent2">
                    <a:lumMod val="75000"/>
                  </a:schemeClr>
                </a:solidFill>
                <a:sym typeface="Wingdings" pitchFamily="2" charset="2"/>
              </a:rPr>
              <a:t>Cert</a:t>
            </a:r>
            <a:r>
              <a:rPr lang="en-GB" sz="2600" baseline="-25000" dirty="0" err="1" smtClean="0">
                <a:solidFill>
                  <a:schemeClr val="accent2">
                    <a:lumMod val="75000"/>
                  </a:schemeClr>
                </a:solidFill>
                <a:sym typeface="Wingdings" pitchFamily="2" charset="2"/>
              </a:rPr>
              <a:t>B</a:t>
            </a:r>
            <a:r>
              <a:rPr lang="en-GB" sz="2600" dirty="0" smtClean="0">
                <a:solidFill>
                  <a:schemeClr val="accent2">
                    <a:lumMod val="75000"/>
                  </a:schemeClr>
                </a:solidFill>
                <a:sym typeface="Wingdings" pitchFamily="2" charset="2"/>
              </a:rPr>
              <a:t>, 		</a:t>
            </a:r>
            <a:r>
              <a:rPr lang="en-GB" sz="2400" dirty="0" smtClean="0">
                <a:solidFill>
                  <a:schemeClr val="accent2">
                    <a:lumMod val="60000"/>
                    <a:lumOff val="40000"/>
                  </a:schemeClr>
                </a:solidFill>
              </a:rPr>
              <a:t>MAC</a:t>
            </a:r>
            <a:r>
              <a:rPr lang="en-GB" sz="2400" b="1" baseline="-25000" dirty="0" smtClean="0">
                <a:solidFill>
                  <a:schemeClr val="accent2">
                    <a:lumMod val="60000"/>
                    <a:lumOff val="40000"/>
                  </a:schemeClr>
                </a:solidFill>
              </a:rPr>
              <a:t>SK</a:t>
            </a:r>
            <a:r>
              <a:rPr lang="en-GB" sz="2400" dirty="0">
                <a:solidFill>
                  <a:schemeClr val="accent2">
                    <a:lumMod val="60000"/>
                    <a:lumOff val="40000"/>
                  </a:schemeClr>
                </a:solidFill>
              </a:rPr>
              <a:t>(A, B, “Responder done.”)</a:t>
            </a:r>
            <a:endParaRPr lang="en-GB" sz="2600" baseline="-25000" dirty="0" smtClean="0">
              <a:solidFill>
                <a:schemeClr val="accent2">
                  <a:lumMod val="75000"/>
                </a:schemeClr>
              </a:solidFill>
              <a:sym typeface="Wingdings" pitchFamily="2" charset="2"/>
            </a:endParaRPr>
          </a:p>
          <a:p>
            <a:pPr>
              <a:buNone/>
            </a:pPr>
            <a:r>
              <a:rPr lang="en-GB" sz="2600" dirty="0" smtClean="0">
                <a:solidFill>
                  <a:schemeClr val="accent2">
                    <a:lumMod val="75000"/>
                  </a:schemeClr>
                </a:solidFill>
              </a:rPr>
              <a:t>	</a:t>
            </a:r>
            <a:r>
              <a:rPr lang="en-GB" sz="2600" dirty="0" smtClean="0">
                <a:solidFill>
                  <a:srgbClr val="0082A5"/>
                </a:solidFill>
              </a:rPr>
              <a:t>3. A → B:</a:t>
            </a:r>
            <a:r>
              <a:rPr lang="en-GB" sz="2600" dirty="0" smtClean="0">
                <a:solidFill>
                  <a:schemeClr val="accent2">
                    <a:lumMod val="75000"/>
                  </a:schemeClr>
                </a:solidFill>
              </a:rPr>
              <a:t>  A,B, </a:t>
            </a:r>
            <a:r>
              <a:rPr lang="en-GB" sz="2400" dirty="0">
                <a:solidFill>
                  <a:schemeClr val="accent2">
                    <a:lumMod val="60000"/>
                    <a:lumOff val="40000"/>
                  </a:schemeClr>
                </a:solidFill>
              </a:rPr>
              <a:t>MAC</a:t>
            </a:r>
            <a:r>
              <a:rPr lang="en-GB" sz="2400" b="1" baseline="-25000" dirty="0">
                <a:solidFill>
                  <a:schemeClr val="accent2">
                    <a:lumMod val="60000"/>
                    <a:lumOff val="40000"/>
                  </a:schemeClr>
                </a:solidFill>
              </a:rPr>
              <a:t>SK</a:t>
            </a:r>
            <a:r>
              <a:rPr lang="en-GB" sz="2400" dirty="0">
                <a:solidFill>
                  <a:schemeClr val="accent2">
                    <a:lumMod val="60000"/>
                    <a:lumOff val="40000"/>
                  </a:schemeClr>
                </a:solidFill>
              </a:rPr>
              <a:t>(A, B, </a:t>
            </a:r>
            <a:r>
              <a:rPr lang="en-GB" sz="2400" dirty="0" smtClean="0">
                <a:solidFill>
                  <a:schemeClr val="accent2">
                    <a:lumMod val="60000"/>
                    <a:lumOff val="40000"/>
                  </a:schemeClr>
                </a:solidFill>
              </a:rPr>
              <a:t>“Initiator </a:t>
            </a:r>
            <a:r>
              <a:rPr lang="en-GB" sz="2400" dirty="0">
                <a:solidFill>
                  <a:schemeClr val="accent2">
                    <a:lumMod val="60000"/>
                    <a:lumOff val="40000"/>
                  </a:schemeClr>
                </a:solidFill>
              </a:rPr>
              <a:t>done.”</a:t>
            </a:r>
            <a:r>
              <a:rPr lang="en-GB" sz="2400" dirty="0" smtClean="0">
                <a:solidFill>
                  <a:schemeClr val="accent2">
                    <a:lumMod val="60000"/>
                    <a:lumOff val="40000"/>
                  </a:schemeClr>
                </a:solidFill>
              </a:rPr>
              <a:t>)</a:t>
            </a:r>
            <a:endParaRPr lang="en-GB" sz="2600" dirty="0" smtClean="0">
              <a:solidFill>
                <a:schemeClr val="accent2">
                  <a:lumMod val="75000"/>
                </a:schemeClr>
              </a:solidFill>
            </a:endParaRPr>
          </a:p>
          <a:p>
            <a:pPr>
              <a:buNone/>
            </a:pPr>
            <a:r>
              <a:rPr lang="en-GB" sz="2600" dirty="0" smtClean="0">
                <a:solidFill>
                  <a:prstClr val="black"/>
                </a:solidFill>
              </a:rPr>
              <a:t>	</a:t>
            </a:r>
          </a:p>
          <a:p>
            <a:pPr>
              <a:buNone/>
            </a:pPr>
            <a:r>
              <a:rPr lang="en-GB" sz="2600" dirty="0">
                <a:solidFill>
                  <a:prstClr val="black"/>
                </a:solidFill>
              </a:rPr>
              <a:t>	</a:t>
            </a:r>
            <a:r>
              <a:rPr lang="en-GB" sz="2600" dirty="0" smtClean="0">
                <a:solidFill>
                  <a:schemeClr val="accent1">
                    <a:lumMod val="75000"/>
                  </a:schemeClr>
                </a:solidFill>
              </a:rPr>
              <a:t>SK = h(N</a:t>
            </a:r>
            <a:r>
              <a:rPr lang="en-GB" sz="2600" baseline="-25000" dirty="0" smtClean="0">
                <a:solidFill>
                  <a:schemeClr val="accent1">
                    <a:lumMod val="75000"/>
                  </a:schemeClr>
                </a:solidFill>
              </a:rPr>
              <a:t>A</a:t>
            </a:r>
            <a:r>
              <a:rPr lang="en-GB" sz="2600" dirty="0" smtClean="0">
                <a:solidFill>
                  <a:schemeClr val="accent1">
                    <a:lumMod val="75000"/>
                  </a:schemeClr>
                </a:solidFill>
              </a:rPr>
              <a:t>, N</a:t>
            </a:r>
            <a:r>
              <a:rPr lang="en-GB" sz="2600" baseline="-25000" dirty="0" smtClean="0">
                <a:solidFill>
                  <a:schemeClr val="accent1">
                    <a:lumMod val="75000"/>
                  </a:schemeClr>
                </a:solidFill>
              </a:rPr>
              <a:t>B</a:t>
            </a:r>
            <a:r>
              <a:rPr lang="en-GB" sz="2600" dirty="0" smtClean="0">
                <a:solidFill>
                  <a:schemeClr val="accent1">
                    <a:lumMod val="75000"/>
                  </a:schemeClr>
                </a:solidFill>
              </a:rPr>
              <a:t>, KM)                </a:t>
            </a:r>
            <a:r>
              <a:rPr lang="en-GB" sz="2600" dirty="0" smtClean="0"/>
              <a:t>// why </a:t>
            </a:r>
            <a:r>
              <a:rPr lang="en-GB" sz="2600" dirty="0" err="1" smtClean="0"/>
              <a:t>nonces</a:t>
            </a:r>
            <a:r>
              <a:rPr lang="en-GB" sz="2600" dirty="0" smtClean="0"/>
              <a:t> and not </a:t>
            </a:r>
            <a:r>
              <a:rPr lang="en-GB" sz="2600" dirty="0" smtClean="0"/>
              <a:t>SK = KM?</a:t>
            </a:r>
          </a:p>
          <a:p>
            <a:pPr>
              <a:buNone/>
            </a:pPr>
            <a:r>
              <a:rPr lang="en-GB" sz="2600" dirty="0" smtClean="0">
                <a:solidFill>
                  <a:schemeClr val="accent1">
                    <a:lumMod val="75000"/>
                  </a:schemeClr>
                </a:solidFill>
              </a:rPr>
              <a:t>	KM = random key material (random bits) generated by B</a:t>
            </a:r>
          </a:p>
          <a:p>
            <a:pPr>
              <a:buNone/>
            </a:pPr>
            <a:r>
              <a:rPr lang="en-GB" sz="2600" dirty="0" smtClean="0">
                <a:solidFill>
                  <a:schemeClr val="accent1">
                    <a:lumMod val="75000"/>
                  </a:schemeClr>
                </a:solidFill>
              </a:rPr>
              <a:t>	</a:t>
            </a:r>
            <a:r>
              <a:rPr lang="en-GB" sz="2600" dirty="0" err="1" smtClean="0">
                <a:solidFill>
                  <a:schemeClr val="accent1">
                    <a:lumMod val="75000"/>
                  </a:schemeClr>
                </a:solidFill>
              </a:rPr>
              <a:t>Cert</a:t>
            </a:r>
            <a:r>
              <a:rPr lang="en-GB" sz="2600" baseline="-25000" dirty="0" err="1" smtClean="0">
                <a:solidFill>
                  <a:schemeClr val="accent1">
                    <a:lumMod val="75000"/>
                  </a:schemeClr>
                </a:solidFill>
              </a:rPr>
              <a:t>A</a:t>
            </a:r>
            <a:r>
              <a:rPr lang="en-GB" sz="2600" dirty="0" smtClean="0">
                <a:solidFill>
                  <a:schemeClr val="accent1">
                    <a:lumMod val="75000"/>
                  </a:schemeClr>
                </a:solidFill>
              </a:rPr>
              <a:t> = certificate for A’s public encryption key</a:t>
            </a:r>
          </a:p>
          <a:p>
            <a:pPr>
              <a:buNone/>
            </a:pPr>
            <a:r>
              <a:rPr lang="en-GB" sz="2600" dirty="0" smtClean="0">
                <a:solidFill>
                  <a:schemeClr val="accent1">
                    <a:lumMod val="75000"/>
                  </a:schemeClr>
                </a:solidFill>
              </a:rPr>
              <a:t>	E</a:t>
            </a:r>
            <a:r>
              <a:rPr lang="en-GB" sz="2600" baseline="-25000" dirty="0" smtClean="0">
                <a:solidFill>
                  <a:schemeClr val="accent1">
                    <a:lumMod val="75000"/>
                  </a:schemeClr>
                </a:solidFill>
              </a:rPr>
              <a:t>A</a:t>
            </a:r>
            <a:r>
              <a:rPr lang="en-GB" sz="2600" dirty="0" smtClean="0">
                <a:solidFill>
                  <a:schemeClr val="accent1">
                    <a:lumMod val="75000"/>
                  </a:schemeClr>
                </a:solidFill>
              </a:rPr>
              <a:t>(…) = encryption with A’s public key</a:t>
            </a:r>
          </a:p>
          <a:p>
            <a:pPr>
              <a:buNone/>
            </a:pPr>
            <a:r>
              <a:rPr lang="en-GB" sz="2600" dirty="0" smtClean="0">
                <a:solidFill>
                  <a:schemeClr val="accent1">
                    <a:lumMod val="75000"/>
                  </a:schemeClr>
                </a:solidFill>
              </a:rPr>
              <a:t>	</a:t>
            </a:r>
            <a:r>
              <a:rPr lang="en-GB" sz="2600" dirty="0" err="1" smtClean="0">
                <a:solidFill>
                  <a:schemeClr val="accent1">
                    <a:lumMod val="75000"/>
                  </a:schemeClr>
                </a:solidFill>
              </a:rPr>
              <a:t>Cert</a:t>
            </a:r>
            <a:r>
              <a:rPr lang="en-GB" sz="2600" baseline="-25000" dirty="0" err="1" smtClean="0">
                <a:solidFill>
                  <a:schemeClr val="accent1">
                    <a:lumMod val="75000"/>
                  </a:schemeClr>
                </a:solidFill>
              </a:rPr>
              <a:t>B</a:t>
            </a:r>
            <a:r>
              <a:rPr lang="en-GB" sz="2600" dirty="0" smtClean="0">
                <a:solidFill>
                  <a:schemeClr val="accent1">
                    <a:lumMod val="75000"/>
                  </a:schemeClr>
                </a:solidFill>
              </a:rPr>
              <a:t> = certificate for B’s public signature key</a:t>
            </a:r>
          </a:p>
          <a:p>
            <a:pPr>
              <a:buNone/>
            </a:pPr>
            <a:r>
              <a:rPr lang="en-GB" sz="2600" dirty="0" smtClean="0">
                <a:solidFill>
                  <a:schemeClr val="accent1">
                    <a:lumMod val="75000"/>
                  </a:schemeClr>
                </a:solidFill>
              </a:rPr>
              <a:t>	S</a:t>
            </a:r>
            <a:r>
              <a:rPr lang="en-GB" sz="2600" baseline="-25000" dirty="0" smtClean="0">
                <a:solidFill>
                  <a:schemeClr val="accent1">
                    <a:lumMod val="75000"/>
                  </a:schemeClr>
                </a:solidFill>
              </a:rPr>
              <a:t>B</a:t>
            </a:r>
            <a:r>
              <a:rPr lang="en-GB" sz="2600" dirty="0" smtClean="0">
                <a:solidFill>
                  <a:schemeClr val="accent1">
                    <a:lumMod val="75000"/>
                  </a:schemeClr>
                </a:solidFill>
              </a:rPr>
              <a:t>(…) = B’s signature</a:t>
            </a:r>
          </a:p>
          <a:p>
            <a:pPr>
              <a:buNone/>
            </a:pPr>
            <a:r>
              <a:rPr lang="en-GB" sz="2400" dirty="0" smtClean="0">
                <a:solidFill>
                  <a:schemeClr val="accent1">
                    <a:lumMod val="75000"/>
                  </a:schemeClr>
                </a:solidFill>
              </a:rPr>
              <a:t>	MAC</a:t>
            </a:r>
            <a:r>
              <a:rPr lang="en-GB" sz="2400" b="1" baseline="-25000" dirty="0" smtClean="0">
                <a:solidFill>
                  <a:schemeClr val="accent1">
                    <a:lumMod val="75000"/>
                  </a:schemeClr>
                </a:solidFill>
              </a:rPr>
              <a:t>SK</a:t>
            </a:r>
            <a:r>
              <a:rPr lang="en-GB" sz="2400" dirty="0" smtClean="0">
                <a:solidFill>
                  <a:schemeClr val="accent1">
                    <a:lumMod val="75000"/>
                  </a:schemeClr>
                </a:solidFill>
              </a:rPr>
              <a:t>(…) = MAC with the session key</a:t>
            </a:r>
            <a:endParaRPr lang="en-GB" sz="2600" baseline="-25000" dirty="0" smtClean="0">
              <a:solidFill>
                <a:schemeClr val="accent1">
                  <a:lumMod val="75000"/>
                </a:schemeClr>
              </a:solidFill>
            </a:endParaRPr>
          </a:p>
          <a:p>
            <a:pPr lvl="0"/>
            <a:r>
              <a:rPr lang="en-GB" dirty="0" smtClean="0">
                <a:solidFill>
                  <a:prstClr val="black"/>
                </a:solidFill>
              </a:rPr>
              <a:t>Typically RSA encryption and </a:t>
            </a:r>
            <a:r>
              <a:rPr lang="en-GB" dirty="0" smtClean="0">
                <a:solidFill>
                  <a:prstClr val="black"/>
                </a:solidFill>
              </a:rPr>
              <a:t>signatures because the same RSA keys can be used for both</a:t>
            </a:r>
            <a:endParaRPr lang="en-GB" dirty="0" smtClean="0">
              <a:solidFill>
                <a:prstClr val="black"/>
              </a:solidFill>
            </a:endParaRPr>
          </a:p>
          <a:p>
            <a:pPr>
              <a:buNone/>
            </a:pPr>
            <a:endParaRPr lang="en-GB" baseline="-25000" dirty="0" smtClean="0">
              <a:solidFill>
                <a:schemeClr val="accent1">
                  <a:lumMod val="75000"/>
                </a:schemeClr>
              </a:solidFill>
            </a:endParaRPr>
          </a:p>
        </p:txBody>
      </p:sp>
      <p:sp>
        <p:nvSpPr>
          <p:cNvPr id="6" name="TextBox 5"/>
          <p:cNvSpPr txBox="1"/>
          <p:nvPr/>
        </p:nvSpPr>
        <p:spPr>
          <a:xfrm>
            <a:off x="7947028" y="404664"/>
            <a:ext cx="1080120" cy="738664"/>
          </a:xfrm>
          <a:prstGeom prst="rect">
            <a:avLst/>
          </a:prstGeom>
          <a:noFill/>
          <a:ln>
            <a:solidFill>
              <a:srgbClr val="FF3300"/>
            </a:solidFill>
          </a:ln>
        </p:spPr>
        <p:txBody>
          <a:bodyPr wrap="square" rtlCol="0">
            <a:spAutoFit/>
          </a:bodyPr>
          <a:lstStyle/>
          <a:p>
            <a:r>
              <a:rPr lang="fi-FI" sz="1400" dirty="0" err="1" smtClean="0">
                <a:solidFill>
                  <a:srgbClr val="FF3300"/>
                </a:solidFill>
              </a:rPr>
              <a:t>Somewhat</a:t>
            </a:r>
            <a:r>
              <a:rPr lang="fi-FI" sz="1400" dirty="0" smtClean="0">
                <a:solidFill>
                  <a:srgbClr val="FF3300"/>
                </a:solidFill>
              </a:rPr>
              <a:t> </a:t>
            </a:r>
            <a:r>
              <a:rPr lang="fi-FI" sz="1400" dirty="0" err="1" smtClean="0">
                <a:solidFill>
                  <a:srgbClr val="FF3300"/>
                </a:solidFill>
              </a:rPr>
              <a:t>realistic</a:t>
            </a:r>
            <a:r>
              <a:rPr lang="fi-FI" sz="1400" dirty="0" smtClean="0">
                <a:solidFill>
                  <a:srgbClr val="FF3300"/>
                </a:solidFill>
              </a:rPr>
              <a:t> </a:t>
            </a:r>
            <a:r>
              <a:rPr lang="fi-FI" sz="1400" dirty="0" err="1" smtClean="0">
                <a:solidFill>
                  <a:srgbClr val="FF3300"/>
                </a:solidFill>
              </a:rPr>
              <a:t>protocol</a:t>
            </a:r>
            <a:endParaRPr lang="en-US" sz="1400" dirty="0">
              <a:solidFill>
                <a:srgbClr val="FF330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a:themeElements>
    <a:clrScheme name="Tuomas's color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EB880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22252</TotalTime>
  <Words>2049</Words>
  <Application>Microsoft Office PowerPoint</Application>
  <PresentationFormat>Näytössä katseltava diaesitys (4:3)</PresentationFormat>
  <Paragraphs>362</Paragraphs>
  <Slides>34</Slides>
  <Notes>7</Notes>
  <HiddenSlides>5</HiddenSlides>
  <MMClips>0</MMClips>
  <ScaleCrop>false</ScaleCrop>
  <HeadingPairs>
    <vt:vector size="8" baseType="variant">
      <vt:variant>
        <vt:lpstr>Käytetyt fontit</vt:lpstr>
      </vt:variant>
      <vt:variant>
        <vt:i4>6</vt:i4>
      </vt:variant>
      <vt:variant>
        <vt:lpstr>Teema</vt:lpstr>
      </vt:variant>
      <vt:variant>
        <vt:i4>1</vt:i4>
      </vt:variant>
      <vt:variant>
        <vt:lpstr>Linkit</vt:lpstr>
      </vt:variant>
      <vt:variant>
        <vt:i4>3</vt:i4>
      </vt:variant>
      <vt:variant>
        <vt:lpstr>Dian otsikot</vt:lpstr>
      </vt:variant>
      <vt:variant>
        <vt:i4>34</vt:i4>
      </vt:variant>
    </vt:vector>
  </HeadingPairs>
  <TitlesOfParts>
    <vt:vector size="44" baseType="lpstr">
      <vt:lpstr>Arial</vt:lpstr>
      <vt:lpstr>Calibri</vt:lpstr>
      <vt:lpstr>Courier New</vt:lpstr>
      <vt:lpstr>Wingdings</vt:lpstr>
      <vt:lpstr>Wingdings 2</vt:lpstr>
      <vt:lpstr>Wingdings 3</vt:lpstr>
      <vt:lpstr>Lecture</vt:lpstr>
      <vt:lpstr>TLS-SSL.vsd\Drawing\~TwoStacks1</vt:lpstr>
      <vt:lpstr>TLS-SSL.vsd\Drawing\~TwoStacks2</vt:lpstr>
      <vt:lpstr>TLS-SSL.vsd\Drawing\~Stack</vt:lpstr>
      <vt:lpstr>Network Security:  TLS/SSL</vt:lpstr>
      <vt:lpstr>Outline</vt:lpstr>
      <vt:lpstr>Diffie-Hellman key exchange</vt:lpstr>
      <vt:lpstr>Signed DH with nonces and  key confirmation</vt:lpstr>
      <vt:lpstr>Ephemeral Diffie-Hellman</vt:lpstr>
      <vt:lpstr>Key exchange using  public-key encryption</vt:lpstr>
      <vt:lpstr>PK encryption of session key</vt:lpstr>
      <vt:lpstr>Impersonation and MitM attacks</vt:lpstr>
      <vt:lpstr>Authenticated key exchange</vt:lpstr>
      <vt:lpstr>Goals of authenticated key exchange</vt:lpstr>
      <vt:lpstr>Basic security goals</vt:lpstr>
      <vt:lpstr>Advanced security goals</vt:lpstr>
      <vt:lpstr>Protocol engineering</vt:lpstr>
      <vt:lpstr>TLS/SSL</vt:lpstr>
      <vt:lpstr>TLS/SSL</vt:lpstr>
      <vt:lpstr>TLS/SSL architecture (1)</vt:lpstr>
      <vt:lpstr>TLS/SSL architecture (2)</vt:lpstr>
      <vt:lpstr>Cryptography in TLS</vt:lpstr>
      <vt:lpstr>TLS handshake</vt:lpstr>
      <vt:lpstr>TLS handshake protocol</vt:lpstr>
      <vt:lpstr>TLS Handshake (DH) </vt:lpstr>
      <vt:lpstr>TLS handshake</vt:lpstr>
      <vt:lpstr>TLS_DHE_DSS handshake</vt:lpstr>
      <vt:lpstr>TLS Handshake (RSA) </vt:lpstr>
      <vt:lpstr>TLS_RSA handshake</vt:lpstr>
      <vt:lpstr>Nonces in TLS</vt:lpstr>
      <vt:lpstr>Session vs. connection</vt:lpstr>
      <vt:lpstr>TLS renegotiation attack</vt:lpstr>
      <vt:lpstr>TLS record protocol</vt:lpstr>
      <vt:lpstr>TLS record protocol</vt:lpstr>
      <vt:lpstr>TLS record protocol - abstraction</vt:lpstr>
      <vt:lpstr>TLS Applications</vt:lpstr>
      <vt:lpstr>Related reading</vt:lpstr>
      <vt:lpstr>Exercises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Tuomas Aura</dc:creator>
  <cp:lastModifiedBy>Tuomas Aura</cp:lastModifiedBy>
  <cp:revision>1376</cp:revision>
  <dcterms:created xsi:type="dcterms:W3CDTF">2007-12-04T14:58:20Z</dcterms:created>
  <dcterms:modified xsi:type="dcterms:W3CDTF">2013-11-02T13:45:32Z</dcterms:modified>
</cp:coreProperties>
</file>