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332" r:id="rId19"/>
    <p:sldId id="334" r:id="rId20"/>
    <p:sldId id="338" r:id="rId21"/>
    <p:sldId id="333" r:id="rId22"/>
    <p:sldId id="291" r:id="rId23"/>
    <p:sldId id="292" r:id="rId24"/>
    <p:sldId id="293" r:id="rId25"/>
    <p:sldId id="295" r:id="rId26"/>
    <p:sldId id="339" r:id="rId27"/>
    <p:sldId id="297" r:id="rId28"/>
    <p:sldId id="298" r:id="rId29"/>
    <p:sldId id="299" r:id="rId30"/>
    <p:sldId id="340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27" r:id="rId44"/>
    <p:sldId id="328" r:id="rId45"/>
    <p:sldId id="329" r:id="rId46"/>
    <p:sldId id="335" r:id="rId47"/>
    <p:sldId id="336" r:id="rId48"/>
    <p:sldId id="337" r:id="rId49"/>
    <p:sldId id="324" r:id="rId50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bi" initials="" lastIdx="145" clrIdx="0"/>
  <p:cmAuthor id="7" name="Danielle Jorgensen" initials="" lastIdx="1" clrIdx="7"/>
  <p:cmAuthor id="1" name="peterwax" initials="" lastIdx="2" clrIdx="1"/>
  <p:cmAuthor id="2" name="Matthew Stipes" initials="" lastIdx="2" clrIdx="2"/>
  <p:cmAuthor id="3" name="Matthew J. Stipes" initials="" lastIdx="17" clrIdx="3"/>
  <p:cmAuthor id="4" name="kbrint" initials="" lastIdx="2" clrIdx="4"/>
  <p:cmAuthor id="5" name="Ravi Pandya" initials="" lastIdx="5" clrIdx="5"/>
  <p:cmAuthor id="6" name="Gytis Barzdukas" initials="" lastIdx="4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9EB"/>
    <a:srgbClr val="FAF1B0"/>
    <a:srgbClr val="FEFFE5"/>
    <a:srgbClr val="FDFFB7"/>
    <a:srgbClr val="FFEDC1"/>
    <a:srgbClr val="FFF1CD"/>
    <a:srgbClr val="7FF06C"/>
    <a:srgbClr val="FF3300"/>
    <a:srgbClr val="FFB9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79571" autoAdjust="0"/>
  </p:normalViewPr>
  <p:slideViewPr>
    <p:cSldViewPr>
      <p:cViewPr>
        <p:scale>
          <a:sx n="80" d="100"/>
          <a:sy n="80" d="100"/>
        </p:scale>
        <p:origin x="-180" y="168"/>
      </p:cViewPr>
      <p:guideLst>
        <p:guide orient="horz" pos="2160"/>
        <p:guide orient="horz" pos="912"/>
        <p:guide orient="horz" pos="144"/>
        <p:guide orient="horz" pos="4032"/>
        <p:guide orient="horz" pos="1200"/>
        <p:guide pos="2880"/>
        <p:guide pos="240"/>
        <p:guide pos="5520"/>
      </p:guideLst>
    </p:cSldViewPr>
  </p:slideViewPr>
  <p:outlineViewPr>
    <p:cViewPr>
      <p:scale>
        <a:sx n="33" d="100"/>
        <a:sy n="33" d="100"/>
      </p:scale>
      <p:origin x="0" y="31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80" y="-84"/>
      </p:cViewPr>
      <p:guideLst>
        <p:guide orient="horz" pos="3124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dirty="0" smtClean="0"/>
              <a:t>Network Security: DoS, Anonymity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733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 dirty="0" smtClean="0"/>
              <a:t>Tuomas Aura</a:t>
            </a:r>
            <a:endParaRPr lang="en-US" dirty="0"/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20733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EFD4FF-FE43-43CD-AEA6-E1CE79C614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2060"/>
            <a:ext cx="5434369" cy="44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733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20733"/>
            <a:ext cx="2944899" cy="4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B7266A62-C810-4A7C-AE60-82AEDBADE0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6A62-C810-4A7C-AE60-82AEDBADE0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26426-7542-4A6C-BB1D-C0E894D3C110}" type="slidenum">
              <a:rPr lang="en-US"/>
              <a:pPr/>
              <a:t>2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FB02F-6C05-41E1-985A-1D4550A7FC29}" type="slidenum">
              <a:rPr lang="en-US"/>
              <a:pPr/>
              <a:t>4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A2720-05F1-4E0A-BE2E-CD57593D3961}" type="slidenum">
              <a:rPr lang="en-US"/>
              <a:pPr/>
              <a:t>5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63BEE-4983-4C87-A941-BD6EA1C3D33B}" type="slidenum">
              <a:rPr lang="en-US"/>
              <a:pPr/>
              <a:t>6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A11B0-063F-4FCF-A75A-BAF1B39A4756}" type="slidenum">
              <a:rPr lang="en-US"/>
              <a:pPr/>
              <a:t>8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Network Security Part 1: The Internet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July 2004, Shanghai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Tuomas Aura, Microsoft Research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988DB-AF67-454B-BD6C-C67408938F8D}" type="slidenum">
              <a:rPr lang="en-US"/>
              <a:pPr/>
              <a:t>16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>
              <a:defRPr sz="4800" b="1" cap="none" baseline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77800" dist="889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5838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796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>
          <a:xfrm>
            <a:off x="428596" y="1214422"/>
            <a:ext cx="8286750" cy="5143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97502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77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595688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28625" y="1214422"/>
            <a:ext cx="4071937" cy="5143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0" y="1214422"/>
            <a:ext cx="4143375" cy="5143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D59B-49B5-40F6-89EE-110D9AE73C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FE5"/>
            </a:gs>
            <a:gs pos="50000">
              <a:schemeClr val="tx1"/>
            </a:gs>
            <a:gs pos="100000">
              <a:srgbClr val="FF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796908"/>
          </a:xfrm>
          <a:prstGeom prst="rect">
            <a:avLst/>
          </a:prstGeom>
          <a:ln>
            <a:noFill/>
          </a:ln>
          <a:effectLst/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8286808" cy="5143536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6" r:id="rId5"/>
    <p:sldLayoutId id="2147483807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spc="0" baseline="0">
          <a:ln>
            <a:noFill/>
          </a:ln>
          <a:solidFill>
            <a:schemeClr val="accent6">
              <a:lumMod val="75000"/>
            </a:schemeClr>
          </a:solidFill>
          <a:effectLst>
            <a:outerShdw blurRad="177800" dist="889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Tx/>
        <a:buSzPct val="80000"/>
        <a:buFontTx/>
        <a:buBlip>
          <a:blip r:embed="rId8"/>
        </a:buBlip>
        <a:defRPr kumimoji="0"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Tx/>
        <a:buSzPct val="60000"/>
        <a:buFontTx/>
        <a:buBlip>
          <a:blip r:embed="rId8"/>
        </a:buBlip>
        <a:defRPr kumimoji="0"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Tx/>
        <a:buSzPct val="95000"/>
        <a:buFont typeface="Arial" pitchFamily="34" charset="0"/>
        <a:buChar char="•"/>
        <a:defRPr kumimoji="0"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Tx/>
        <a:buSzPct val="100000"/>
        <a:buFont typeface="Wingdings 3"/>
        <a:buChar char="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Tx/>
        <a:buFont typeface="Wingdings 2"/>
        <a:buChar char="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Smur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Reflec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Impac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file:///C:\Users\taura\Documents\Opetus\Network%20security%20-%20LATEST\DoS.vsd\Drawing\~Botne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IKEv2-Cooki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SYN-Cooki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ura\Documents\Opetus\Network%20security%20-%20LATEST\DoS.vsd\Drawing\~HIP-Puzzl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.prolexic.com/attack-report" TargetMode="External"/><Relationship Id="rId2" Type="http://schemas.openxmlformats.org/officeDocument/2006/relationships/hyperlink" Target="http://www.sciencedirect.com/science/article/pii/S138912860300425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xplore.ieee.org/xpls/abs_all.jsp?arnumber=6197004&amp;tag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C:\Users\taura\Documents\Opetus\T-110.5240%20Network%20security\T-110.5240%20Network%20security%202010\DoS.vsd\Drawing\~Intern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859442"/>
            <a:ext cx="8229600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Network Security: </a:t>
            </a:r>
            <a:br>
              <a:rPr lang="en-GB" dirty="0" smtClean="0"/>
            </a:br>
            <a:r>
              <a:rPr lang="en-GB" dirty="0" smtClean="0"/>
              <a:t>Denial of Service (DoS)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8280"/>
            <a:ext cx="6400800" cy="1583860"/>
          </a:xfrm>
        </p:spPr>
        <p:txBody>
          <a:bodyPr/>
          <a:lstStyle/>
          <a:p>
            <a:r>
              <a:rPr lang="en-GB" dirty="0" err="1" smtClean="0"/>
              <a:t>Tuomas</a:t>
            </a:r>
            <a:r>
              <a:rPr lang="en-GB" dirty="0" smtClean="0"/>
              <a:t> Aura / Aapo Kalliola</a:t>
            </a:r>
          </a:p>
          <a:p>
            <a:r>
              <a:rPr lang="en-GB" dirty="0" smtClean="0"/>
              <a:t>T-110.5241 Network security</a:t>
            </a:r>
            <a:br>
              <a:rPr lang="en-GB" dirty="0" smtClean="0"/>
            </a:br>
            <a:r>
              <a:rPr lang="en-GB" dirty="0" smtClean="0"/>
              <a:t>Aalto University, Nov-Dec 2012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amplification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8596" y="4572008"/>
            <a:ext cx="8286750" cy="17859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Smurf attack </a:t>
            </a:r>
            <a:r>
              <a:rPr lang="en-US" dirty="0" smtClean="0"/>
              <a:t>in the late 90s used IP broadcast addresses for traffic amplification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Any protocol or service that can be used for DoS amplification is dangerous! → Non-amplification is a key design requirement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354138" y="1082675"/>
          <a:ext cx="6369050" cy="3303588"/>
        </p:xfrm>
        <a:graphic>
          <a:graphicData uri="http://schemas.openxmlformats.org/presentationml/2006/ole">
            <p:oleObj spid="_x0000_s2050" name="Visio" r:id="rId3" imgW="5307660" imgH="2753174" progId="Visio.Drawing.11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11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Traffic amplification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Smurf attack </a:t>
            </a:r>
            <a:r>
              <a:rPr lang="en-US" dirty="0" smtClean="0"/>
              <a:t>in the late 90s used link-broadcast for traffic amplification: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Attacker sends an ICMP Echo Request (ping) to a broadcast address of a network (e.g. 1.2.3.255)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Attacker spoofs the source IP address of the ping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Router at the destination broadcasts the ping to the LAN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Many nodes in the network respond to the ping</a:t>
            </a:r>
          </a:p>
          <a:p>
            <a:pPr marL="1042416" lvl="1" indent="-457200">
              <a:buSzPct val="100000"/>
              <a:buFont typeface="+mj-lt"/>
              <a:buAutoNum type="arabicPeriod"/>
            </a:pPr>
            <a:r>
              <a:rPr lang="en-US" dirty="0" smtClean="0"/>
              <a:t>The target at the spoofed address is flooded by the responses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reflection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4214818"/>
            <a:ext cx="8286750" cy="24288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Reflection attack: get others to send packets to the target</a:t>
            </a:r>
          </a:p>
          <a:p>
            <a:pPr lvl="1"/>
            <a:r>
              <a:rPr lang="fi-FI" dirty="0" err="1" smtClean="0"/>
              <a:t>E.g</a:t>
            </a:r>
            <a:r>
              <a:rPr lang="fi-FI" dirty="0" smtClean="0"/>
              <a:t>. ping or TCP SYN with spoofed source address</a:t>
            </a:r>
          </a:p>
          <a:p>
            <a:pPr lvl="1"/>
            <a:r>
              <a:rPr lang="fi-FI" dirty="0" smtClean="0"/>
              <a:t>DNS reflection + amplification: 64 byte query from attacker, ~3000 byte response to target</a:t>
            </a:r>
            <a:endParaRPr lang="en-US" dirty="0" smtClean="0"/>
          </a:p>
          <a:p>
            <a:r>
              <a:rPr lang="en-US" dirty="0" smtClean="0"/>
              <a:t>Hides attack source better than just source IP spoofing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370034" y="1117605"/>
          <a:ext cx="6345238" cy="2954337"/>
        </p:xfrm>
        <a:graphic>
          <a:graphicData uri="http://schemas.openxmlformats.org/presentationml/2006/ole">
            <p:oleObj spid="_x0000_s3074" name="Visio" r:id="rId3" imgW="5307660" imgH="2471468" progId="Visio.Drawing.11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647825" y="1143000"/>
          <a:ext cx="5749925" cy="2786063"/>
        </p:xfrm>
        <a:graphic>
          <a:graphicData uri="http://schemas.openxmlformats.org/presentationml/2006/ole">
            <p:oleObj spid="_x0000_s4098" name="Visio" r:id="rId3" imgW="4477950" imgH="2170352" progId="Visio.Drawing.11">
              <p:link updateAutomatic="1"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4357694"/>
            <a:ext cx="8286750" cy="20717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</a:t>
            </a:r>
            <a:r>
              <a:rPr lang="en-US" smtClean="0"/>
              <a:t>HR+AR &gt; </a:t>
            </a:r>
            <a:r>
              <a:rPr lang="en-US" dirty="0" smtClean="0"/>
              <a:t>C, some packets dropped by router</a:t>
            </a:r>
          </a:p>
          <a:p>
            <a:r>
              <a:rPr lang="en-US" dirty="0" smtClean="0"/>
              <a:t>With FIFO or RED queuing discipline at router, dropped packets are selected randomly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Packet loss = (HR+AR-C)/(HR+AR)</a:t>
            </a:r>
            <a:r>
              <a:rPr lang="en-US" dirty="0" smtClean="0"/>
              <a:t> if HR+AR &gt; C;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/>
              <a:t> otherwise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When HR&lt;&lt;AR, packet loss = (AR-C)/AR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Packet loss = (HR+AR-C)/(HR+AR)</a:t>
            </a:r>
            <a:r>
              <a:rPr lang="en-US" sz="2400" dirty="0" smtClean="0"/>
              <a:t> if HR+AR &gt; C;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 smtClean="0"/>
              <a:t> otherwise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	When HR&lt;&lt;AR, packet loss = (AR-C)/AR</a:t>
            </a:r>
          </a:p>
          <a:p>
            <a:pPr>
              <a:buNone/>
            </a:pPr>
            <a:r>
              <a:rPr lang="en-US" sz="2400" dirty="0" smtClean="0"/>
              <a:t>→ Attacker needs to exceed C to cause packet loss</a:t>
            </a:r>
          </a:p>
          <a:p>
            <a:pPr>
              <a:buNone/>
            </a:pPr>
            <a:r>
              <a:rPr lang="en-US" sz="2400" dirty="0" smtClean="0"/>
              <a:t>→ Packet-loss for low-bandwidth honest connections only depends on AR</a:t>
            </a:r>
          </a:p>
          <a:p>
            <a:pPr>
              <a:buNone/>
            </a:pPr>
            <a:r>
              <a:rPr lang="en-US" sz="2400" dirty="0" smtClean="0"/>
              <a:t>→ Any AR &gt; C severely reduces TCP throughput for honest client</a:t>
            </a:r>
          </a:p>
          <a:p>
            <a:pPr>
              <a:buNone/>
            </a:pPr>
            <a:r>
              <a:rPr lang="en-US" sz="2400" dirty="0" smtClean="0"/>
              <a:t>→ Some honest packets nevertheless make it through:</a:t>
            </a:r>
          </a:p>
          <a:p>
            <a:pPr marL="538163" indent="-355600">
              <a:buNone/>
              <a:tabLst>
                <a:tab pos="720725" algn="l"/>
              </a:tabLst>
            </a:pPr>
            <a:r>
              <a:rPr lang="en-US" sz="2400" dirty="0" smtClean="0"/>
              <a:t>	to cause 90% packet loss, need attack traffic AR = 10 × C,</a:t>
            </a:r>
          </a:p>
          <a:p>
            <a:pPr marL="538163" indent="-355600">
              <a:buNone/>
              <a:tabLst>
                <a:tab pos="720725" algn="l"/>
              </a:tabLst>
            </a:pPr>
            <a:r>
              <a:rPr lang="en-US" sz="2400" dirty="0" smtClean="0"/>
              <a:t>	to cause 99% packet loss, need attack traffic AR = 100 × C</a:t>
            </a:r>
          </a:p>
          <a:p>
            <a:pPr marL="538163" indent="-355600">
              <a:buNone/>
              <a:tabLst>
                <a:tab pos="720725" algn="l"/>
              </a:tabLst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denial of service (DDoS)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79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Botnet and DDoS</a:t>
            </a:r>
            <a:endParaRPr lang="en-US" dirty="0"/>
          </a:p>
        </p:txBody>
      </p:sp>
      <p:sp>
        <p:nvSpPr>
          <p:cNvPr id="625680" name="Rectangle 16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Attacker controls thousands of compromised computers and launches a coordinated packet-flooding attack</a:t>
            </a:r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217488" y="2547938"/>
          <a:ext cx="8689975" cy="3544887"/>
        </p:xfrm>
        <a:graphic>
          <a:graphicData uri="http://schemas.openxmlformats.org/presentationml/2006/ole">
            <p:oleObj spid="_x0000_s5122" name="Visio" r:id="rId4" imgW="9561510" imgH="3899679" progId="Visio.Drawing.11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17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Botnets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Bots</a:t>
            </a:r>
            <a:r>
              <a:rPr lang="en-US" dirty="0" smtClean="0"/>
              <a:t> (also called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zombies</a:t>
            </a:r>
            <a:r>
              <a:rPr lang="en-US" dirty="0" smtClean="0"/>
              <a:t>) are home or office computers infected with virus, Trojan, rootkit etc.</a:t>
            </a:r>
          </a:p>
          <a:p>
            <a:pPr lvl="1"/>
            <a:r>
              <a:rPr lang="en-US" dirty="0" smtClean="0"/>
              <a:t>Controlled and coordinated by attacker, e.g. over IRC, P2P, Tor</a:t>
            </a:r>
          </a:p>
          <a:p>
            <a:pPr lvl="1"/>
            <a:r>
              <a:rPr lang="en-US" dirty="0" smtClean="0"/>
              <a:t>Hackers initially attacked each other; now used by criminals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Storm, </a:t>
            </a:r>
            <a:r>
              <a:rPr lang="en-US" dirty="0" err="1" smtClean="0"/>
              <a:t>Conficker</a:t>
            </a:r>
            <a:r>
              <a:rPr lang="en-US" dirty="0" smtClean="0"/>
              <a:t> at their peak &gt;10M hosts (probably)</a:t>
            </a:r>
          </a:p>
          <a:p>
            <a:pPr lvl="1"/>
            <a:r>
              <a:rPr lang="en-US" dirty="0" err="1" smtClean="0"/>
              <a:t>BredoLab</a:t>
            </a:r>
            <a:r>
              <a:rPr lang="en-US" dirty="0" smtClean="0"/>
              <a:t> ~30M before dismantling</a:t>
            </a:r>
          </a:p>
          <a:p>
            <a:pPr lvl="1"/>
            <a:r>
              <a:rPr lang="en-US" dirty="0" err="1" smtClean="0"/>
              <a:t>Cutweil</a:t>
            </a:r>
            <a:r>
              <a:rPr lang="en-US" dirty="0" smtClean="0"/>
              <a:t>/</a:t>
            </a:r>
            <a:r>
              <a:rPr lang="en-US" dirty="0" err="1" smtClean="0"/>
              <a:t>Pushdo</a:t>
            </a:r>
            <a:r>
              <a:rPr lang="en-US" dirty="0" smtClean="0"/>
              <a:t>/</a:t>
            </a:r>
            <a:r>
              <a:rPr lang="en-US" dirty="0" err="1" smtClean="0"/>
              <a:t>Pandex</a:t>
            </a:r>
            <a:r>
              <a:rPr lang="en-US" dirty="0" smtClean="0"/>
              <a:t> around 2M in August</a:t>
            </a:r>
          </a:p>
          <a:p>
            <a:r>
              <a:rPr lang="en-US" dirty="0" smtClean="0"/>
              <a:t>Dangers: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Overwhelming flooding capacity of botnets can exhaust any link; no need to find special weaknesses in the target</a:t>
            </a:r>
          </a:p>
          <a:p>
            <a:r>
              <a:rPr lang="en-US" dirty="0" smtClean="0"/>
              <a:t>Q: Are criminals interested in DDoS if they can make money from spam and phishing? What about politically motivated attacks or rogue governments?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Spambot</a:t>
            </a:r>
            <a:r>
              <a:rPr lang="en-US" dirty="0" smtClean="0"/>
              <a:t> infections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28596" y="5661248"/>
            <a:ext cx="8286750" cy="696710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(from McAfee Quarterly Threat Report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Q3/2012</a:t>
            </a:r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6912768" cy="392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19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Different botnets</a:t>
            </a:r>
            <a:endParaRPr lang="fi-FI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28596" y="5661248"/>
            <a:ext cx="8286750" cy="696710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(from McAfee Quarterly Threat Report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Q3/2012</a:t>
            </a:r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6353116" cy="339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094" y="1772816"/>
            <a:ext cx="2501906" cy="285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0B1C6-BADF-47C6-A066-F88D34478B9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DoS principles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Packet-flooding attacks on the Internet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Distributed denial of service (DDoS)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Filtering defenses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Most effective attack strategies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Infrastructural defenses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DoS-resistant protocol design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Research example</a:t>
            </a:r>
          </a:p>
          <a:p>
            <a:pPr marL="651510" indent="-514350"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Not the whole picture...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Only spamming botnets shown</a:t>
            </a:r>
          </a:p>
          <a:p>
            <a:r>
              <a:rPr lang="fi-FI" dirty="0" smtClean="0"/>
              <a:t>Lots of different botnets</a:t>
            </a:r>
          </a:p>
          <a:p>
            <a:pPr lvl="1"/>
            <a:r>
              <a:rPr lang="fi-FI" dirty="0" smtClean="0"/>
              <a:t>~1000 Zeus C&amp;C servers (most prolific DIY botnet SW)</a:t>
            </a:r>
          </a:p>
          <a:p>
            <a:pPr lvl="1"/>
            <a:r>
              <a:rPr lang="fi-FI" dirty="0" smtClean="0"/>
              <a:t>~300 SpyEye C&amp;C servers</a:t>
            </a:r>
          </a:p>
          <a:p>
            <a:pPr lvl="1"/>
            <a:r>
              <a:rPr lang="fi-FI" dirty="0" smtClean="0"/>
              <a:t>1-2 million ZeroAccess bots (ad-click fraud)</a:t>
            </a:r>
          </a:p>
          <a:p>
            <a:pPr lvl="1"/>
            <a:r>
              <a:rPr lang="fi-FI" dirty="0" smtClean="0"/>
              <a:t>etc..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DDoS as a service – $50 for 24-hour DDoS</a:t>
            </a: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Botnets in news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u="sng" dirty="0" smtClean="0"/>
              <a:t>Officials see Iran, not outrage over film, behind cyber attacks on US banks</a:t>
            </a:r>
            <a:r>
              <a:rPr lang="en-US" dirty="0" smtClean="0"/>
              <a:t>” (NBC News/20.9.2012)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DDoS attacks: 150Gb per second and rising</a:t>
            </a:r>
            <a:r>
              <a:rPr lang="en-US" dirty="0" smtClean="0"/>
              <a:t>” (ZDNet/2.10.2012)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DDoS sinks The Pirate Bay</a:t>
            </a:r>
            <a:r>
              <a:rPr lang="en-US" dirty="0" smtClean="0"/>
              <a:t>” (</a:t>
            </a:r>
            <a:r>
              <a:rPr lang="en-US" dirty="0" err="1" smtClean="0"/>
              <a:t>itnews</a:t>
            </a:r>
            <a:r>
              <a:rPr lang="en-US" dirty="0" smtClean="0"/>
              <a:t>/14.10.2012)</a:t>
            </a:r>
            <a:endParaRPr lang="fi-FI" dirty="0" smtClean="0"/>
          </a:p>
          <a:p>
            <a:r>
              <a:rPr lang="fi-FI" dirty="0" smtClean="0"/>
              <a:t>”</a:t>
            </a:r>
            <a:r>
              <a:rPr lang="fi-FI" u="sng" dirty="0" smtClean="0"/>
              <a:t>Anti-Kremlin website complains of DDoS attacks</a:t>
            </a:r>
            <a:r>
              <a:rPr lang="fi-FI" dirty="0" smtClean="0"/>
              <a:t>” (TheRegister/5.12.2011)</a:t>
            </a:r>
          </a:p>
          <a:p>
            <a:r>
              <a:rPr lang="fi-FI" dirty="0" smtClean="0"/>
              <a:t>etc.</a:t>
            </a:r>
          </a:p>
          <a:p>
            <a:endParaRPr lang="fi-FI" dirty="0" smtClean="0"/>
          </a:p>
          <a:p>
            <a:r>
              <a:rPr lang="fi-FI" dirty="0" smtClean="0"/>
              <a:t>Burma DDoS’d in 2010 before elections</a:t>
            </a:r>
          </a:p>
          <a:p>
            <a:pPr lvl="1"/>
            <a:r>
              <a:rPr lang="fi-FI" dirty="0" smtClean="0"/>
              <a:t>International bandwidth ~45Mbps, attack 10-15Gbps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defenses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DoS attacks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Filtering near the target</a:t>
            </a:r>
            <a:r>
              <a:rPr lang="en-US" dirty="0" smtClean="0"/>
              <a:t> is the main defense mechanisms against DoS attacks </a:t>
            </a:r>
          </a:p>
          <a:p>
            <a:pPr lvl="1"/>
            <a:r>
              <a:rPr lang="en-US" dirty="0" smtClean="0"/>
              <a:t>Protect yourself → immediate benefit</a:t>
            </a:r>
          </a:p>
          <a:p>
            <a:r>
              <a:rPr lang="en-US" dirty="0" smtClean="0"/>
              <a:t>Configure firewall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drop anything not necessary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Drop protocols and ports no used in the local network</a:t>
            </a:r>
          </a:p>
          <a:p>
            <a:pPr lvl="1"/>
            <a:r>
              <a:rPr lang="en-US" dirty="0" smtClean="0"/>
              <a:t>Drop “unnecessary” protocols such as ping or all ICMP, UDP etc. </a:t>
            </a:r>
          </a:p>
          <a:p>
            <a:pPr lvl="1"/>
            <a:r>
              <a:rPr lang="en-US" dirty="0" smtClean="0"/>
              <a:t>Stateful firewall can drop packets received at the wrong state e.g. TCP packets for non-existing connections</a:t>
            </a:r>
          </a:p>
          <a:p>
            <a:pPr lvl="1"/>
            <a:r>
              <a:rPr lang="en-US" dirty="0" smtClean="0"/>
              <a:t>Application-level firewall could filter at application level; probably too slow under DoS</a:t>
            </a:r>
          </a:p>
          <a:p>
            <a:pPr lvl="1"/>
            <a:r>
              <a:rPr lang="en-US" dirty="0" smtClean="0"/>
              <a:t>Filter dynamically based on ICMP destination-unreachable messages</a:t>
            </a:r>
          </a:p>
          <a:p>
            <a:pPr lvl="1">
              <a:buNone/>
            </a:pPr>
            <a:r>
              <a:rPr lang="en-US" dirty="0" smtClean="0"/>
              <a:t>(Q: Are there side effects?)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24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detection and response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 probable attack traffic using machine-learning methods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Network or host-based intrusion detection</a:t>
            </a:r>
            <a:r>
              <a:rPr lang="en-US" dirty="0" smtClean="0"/>
              <a:t> to separate attacks from normal traffic based on traffic characteristics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IP spoofing</a:t>
            </a:r>
            <a:r>
              <a:rPr lang="en-US" dirty="0" smtClean="0"/>
              <a:t> → source IP address not reliable for individual packets</a:t>
            </a:r>
          </a:p>
          <a:p>
            <a:pPr lvl="1"/>
            <a:r>
              <a:rPr lang="en-US" dirty="0" smtClean="0"/>
              <a:t>Attacker can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evade detection</a:t>
            </a:r>
            <a:r>
              <a:rPr lang="en-US" dirty="0" smtClean="0"/>
              <a:t> by varying attack patterns 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mimicking legitimate traffic</a:t>
            </a:r>
          </a:p>
          <a:p>
            <a:pPr lvl="1">
              <a:buNone/>
            </a:pPr>
            <a:r>
              <a:rPr lang="en-US" dirty="0" smtClean="0"/>
              <a:t>	(Q: Which attributes are difficult to mimic?)</a:t>
            </a:r>
          </a:p>
          <a:p>
            <a:pPr lvl="1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source spoofing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prevent spoofing of the source IP address?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Ingress and egress filtering: </a:t>
            </a:r>
          </a:p>
          <a:p>
            <a:pPr lvl="1"/>
            <a:r>
              <a:rPr lang="en-US" dirty="0" smtClean="0"/>
              <a:t>Gateway router checks that packets routed from a local network to the ISP have a local source address</a:t>
            </a:r>
          </a:p>
          <a:p>
            <a:pPr lvl="1"/>
            <a:r>
              <a:rPr lang="en-US" dirty="0" smtClean="0"/>
              <a:t>Generalization: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reverse path forwarding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Selfless defenses without immediate payoff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deployment slow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IP traceback </a:t>
            </a:r>
          </a:p>
          <a:p>
            <a:pPr lvl="1"/>
            <a:r>
              <a:rPr lang="en-US" dirty="0" smtClean="0"/>
              <a:t>Mechanisms for tracing IP packets to their source</a:t>
            </a:r>
          </a:p>
          <a:p>
            <a:pPr lvl="1"/>
            <a:r>
              <a:rPr lang="en-US" dirty="0" smtClean="0"/>
              <a:t>Limited utility: take-down thought legal channels is slow; automatic blacklisting of attackers can be misused</a:t>
            </a:r>
          </a:p>
          <a:p>
            <a:r>
              <a:rPr lang="en-US" dirty="0" smtClean="0"/>
              <a:t>SYN cookies (we’ll come back to this)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Other defenses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Extra capacity</a:t>
            </a:r>
          </a:p>
          <a:p>
            <a:pPr lvl="1"/>
            <a:r>
              <a:rPr lang="fi-FI" dirty="0" smtClean="0"/>
              <a:t>More link capacity, beefier server</a:t>
            </a:r>
          </a:p>
          <a:p>
            <a:r>
              <a:rPr lang="fi-FI" dirty="0" smtClean="0"/>
              <a:t>Optimize</a:t>
            </a:r>
          </a:p>
          <a:p>
            <a:pPr lvl="1"/>
            <a:r>
              <a:rPr lang="fi-FI" dirty="0" smtClean="0"/>
              <a:t>Replace resource-consuming content with lighter static content</a:t>
            </a:r>
          </a:p>
          <a:p>
            <a:r>
              <a:rPr lang="fi-FI" dirty="0" smtClean="0"/>
              <a:t>Distribute</a:t>
            </a:r>
          </a:p>
          <a:p>
            <a:pPr lvl="1"/>
            <a:r>
              <a:rPr lang="fi-FI" dirty="0" smtClean="0"/>
              <a:t>Deploy more servers or reverse proxies</a:t>
            </a:r>
          </a:p>
          <a:p>
            <a:pPr lvl="1"/>
            <a:r>
              <a:rPr lang="fi-FI" dirty="0" smtClean="0"/>
              <a:t>Have a true distributed network (Akamai, Cloudflare , ..)</a:t>
            </a:r>
          </a:p>
          <a:p>
            <a:r>
              <a:rPr lang="fi-FI" dirty="0" smtClean="0"/>
              <a:t>Buy mitigation</a:t>
            </a:r>
          </a:p>
          <a:p>
            <a:pPr lvl="1"/>
            <a:r>
              <a:rPr lang="fi-FI" dirty="0" smtClean="0"/>
              <a:t>Prolexic, Arbor Networks, ..</a:t>
            </a: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effective attack strategies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28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 flooding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Attackers goal: make filtering ineffective → honest and attack packets dropped with equal probability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Target destination ports that are open</a:t>
            </a:r>
            <a:r>
              <a:rPr lang="en-US" dirty="0" smtClean="0"/>
              <a:t> to the Internet, e.g. HTTP (port 80), SMTP (port 25)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Send initial packets → looks like a new honest client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SYN flooding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TCP SYN is the first packet of TCP handshake</a:t>
            </a:r>
          </a:p>
          <a:p>
            <a:pPr lvl="1"/>
            <a:r>
              <a:rPr lang="en-US" dirty="0" smtClean="0"/>
              <a:t>Sent by web/email/ftp/etc. clients to start communication with a server</a:t>
            </a:r>
          </a:p>
          <a:p>
            <a:pPr lvl="1"/>
            <a:r>
              <a:rPr lang="en-US" dirty="0" smtClean="0"/>
              <a:t>Flooding target or firewall cannot know which SYN packets are legitimate and which attack traffic → has to treat all SYN packets equally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29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flooding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DNS query is sent to UDP port 53 on a DNS server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Attack amplification using DNS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Most firewalls allow DNS responses through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Amplification</a:t>
            </a:r>
            <a:r>
              <a:rPr lang="en-US" dirty="0" smtClean="0"/>
              <a:t>: craft a DNS record for which 60-byte query can produce 4000-byte responses (fragmented)</a:t>
            </a:r>
          </a:p>
          <a:p>
            <a:pPr lvl="1"/>
            <a:r>
              <a:rPr lang="en-US" dirty="0" smtClean="0"/>
              <a:t>Query the record via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open recursive DNS servers</a:t>
            </a:r>
            <a:r>
              <a:rPr lang="en-US" dirty="0" smtClean="0"/>
              <a:t> that cache the response → traffic amplification happens at the recursive server</a:t>
            </a:r>
          </a:p>
          <a:p>
            <a:pPr lvl="1"/>
            <a:r>
              <a:rPr lang="en-US" dirty="0" smtClean="0"/>
              <a:t>Queries are sent with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spoofed source IP address</a:t>
            </a:r>
            <a:r>
              <a:rPr lang="en-US" dirty="0" smtClean="0"/>
              <a:t>, the target address → DNS response goes to the target</a:t>
            </a:r>
          </a:p>
          <a:p>
            <a:pPr lvl="1"/>
            <a:r>
              <a:rPr lang="fi-FI" dirty="0" smtClean="0"/>
              <a:t>Millions of such queries sent by a botnet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DoS principles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30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 practise</a:t>
            </a:r>
            <a:endParaRPr lang="fi-FI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87976" cy="447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428596" y="5661248"/>
            <a:ext cx="8286750" cy="696710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(from </a:t>
            </a:r>
            <a:r>
              <a:rPr lang="en-US" sz="1400" noProof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Prolexic</a:t>
            </a:r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Quarterly Global DDoS Attack Report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Q2/2012</a:t>
            </a:r>
            <a:r>
              <a:rPr lang="en-US" sz="1400" noProof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Infrastructural defenses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Over-provisioning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 bottleneck resource capacity to cope with attacks</a:t>
            </a:r>
          </a:p>
          <a:p>
            <a:r>
              <a:rPr lang="en-US" dirty="0" smtClean="0"/>
              <a:t>Recall: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Packet loss = (HR+AR-C)/(HR+AR)</a:t>
            </a:r>
            <a:r>
              <a:rPr lang="en-US" dirty="0" smtClean="0"/>
              <a:t> if HR+AR &gt; C;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 smtClean="0"/>
              <a:t> otherwise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When HR&lt;&lt;AR, packet loss = (AR-C)/AR</a:t>
            </a:r>
          </a:p>
          <a:p>
            <a:pPr>
              <a:buNone/>
            </a:pPr>
            <a:r>
              <a:rPr lang="en-US" dirty="0" smtClean="0"/>
              <a:t>→ Does doubling link capacity C help? Depends on AR:</a:t>
            </a:r>
          </a:p>
          <a:p>
            <a:pPr lvl="1"/>
            <a:r>
              <a:rPr lang="en-US" dirty="0" smtClean="0"/>
              <a:t>If attacker sends 100×C to achieve 99% packet loss, doubling C will result in only 98% packet loss</a:t>
            </a:r>
          </a:p>
          <a:p>
            <a:pPr lvl="1"/>
            <a:r>
              <a:rPr lang="en-US" dirty="0" smtClean="0"/>
              <a:t>If attacker sends 10×C to achieve 90% packet loss, doubling C will result in only 80% packet loss</a:t>
            </a:r>
          </a:p>
          <a:p>
            <a:pPr lvl="1"/>
            <a:r>
              <a:rPr lang="en-US" dirty="0" smtClean="0"/>
              <a:t>If attacker sends 2×C to achieve 50% packet loss, doubling C will result in (almost) zero packet loss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33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QoS routing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QoS routing mechanisms can guarantee service quality to some important clients and services</a:t>
            </a:r>
          </a:p>
          <a:p>
            <a:r>
              <a:rPr lang="en-US" dirty="0" smtClean="0"/>
              <a:t>Resource reservation, e.g. </a:t>
            </a:r>
            <a:r>
              <a:rPr lang="en-US" dirty="0" err="1" smtClean="0"/>
              <a:t>Intserv</a:t>
            </a:r>
            <a:r>
              <a:rPr lang="en-US" dirty="0" smtClean="0"/>
              <a:t>, RSVP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Traffic classes, e.g.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Diffserv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802.1Q</a:t>
            </a:r>
          </a:p>
          <a:p>
            <a:pPr lvl="1"/>
            <a:r>
              <a:rPr lang="en-US" dirty="0" smtClean="0"/>
              <a:t>Protect important clients and connections by giving them a higher traffic class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Protect intranet traffic by giving packets from Internet a lower class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Prioritizing existing connections</a:t>
            </a:r>
          </a:p>
          <a:p>
            <a:pPr lvl="1"/>
            <a:r>
              <a:rPr lang="en-US" dirty="0" smtClean="0"/>
              <a:t>After TCP handshake or after authentication</a:t>
            </a:r>
          </a:p>
          <a:p>
            <a:r>
              <a:rPr lang="en-US" dirty="0" smtClean="0"/>
              <a:t>Potential problems:</a:t>
            </a:r>
          </a:p>
          <a:p>
            <a:pPr lvl="1"/>
            <a:r>
              <a:rPr lang="en-US" dirty="0" smtClean="0"/>
              <a:t>How to take into account new honest clients? </a:t>
            </a:r>
          </a:p>
          <a:p>
            <a:pPr lvl="1"/>
            <a:r>
              <a:rPr lang="en-US" dirty="0" smtClean="0"/>
              <a:t>Cannot trust traffic class of packets from untrusted sources</a:t>
            </a:r>
          </a:p>
          <a:p>
            <a:pPr lvl="1"/>
            <a:r>
              <a:rPr lang="en-US" dirty="0" smtClean="0"/>
              <a:t>Political opposition to </a:t>
            </a:r>
            <a:r>
              <a:rPr lang="en-US" dirty="0" err="1" smtClean="0"/>
              <a:t>Diffserv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net neutrality</a:t>
            </a:r>
            <a:r>
              <a:rPr lang="en-US" dirty="0" smtClean="0"/>
              <a:t> lobby)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research proposals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IP traceback</a:t>
            </a:r>
            <a:r>
              <a:rPr lang="en-US" dirty="0" smtClean="0"/>
              <a:t> to prevent IP spoofing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Pushback </a:t>
            </a:r>
            <a:r>
              <a:rPr lang="en-US" dirty="0" smtClean="0"/>
              <a:t>for scalable filtering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Capabilities</a:t>
            </a:r>
            <a:r>
              <a:rPr lang="en-US" dirty="0" smtClean="0"/>
              <a:t>, e.g. SIFF, for prioritizing authorized connections at routers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 Internet routing architectures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Overlay routing</a:t>
            </a:r>
            <a:r>
              <a:rPr lang="en-US" dirty="0" smtClean="0"/>
              <a:t> (e.g. Pastry, i3),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publish-subscribe</a:t>
            </a:r>
            <a:r>
              <a:rPr lang="en-US" dirty="0" smtClean="0"/>
              <a:t> models (e.g. PSIRP)</a:t>
            </a:r>
          </a:p>
          <a:p>
            <a:pPr lvl="1"/>
            <a:r>
              <a:rPr lang="en-US" dirty="0" smtClean="0"/>
              <a:t>Claimed DoS resistance remains to be fully proven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Problems?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DoS-resistant protocol design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design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Process attack packets quickly at the end host</a:t>
            </a:r>
          </a:p>
          <a:p>
            <a:r>
              <a:rPr lang="en-US" dirty="0" smtClean="0"/>
              <a:t>Prevent attacker from creating excessive state data at the target</a:t>
            </a:r>
          </a:p>
          <a:p>
            <a:r>
              <a:rPr lang="en-US" dirty="0" smtClean="0"/>
              <a:t>Avoid doing expensive cryptographic computation</a:t>
            </a:r>
          </a:p>
          <a:p>
            <a:r>
              <a:rPr lang="en-US" dirty="0" smtClean="0"/>
              <a:t>Make it easy for a firewall or proxy to do filter traffic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37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handshake (IKEv2)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928688" y="1108075"/>
          <a:ext cx="7281862" cy="3187700"/>
        </p:xfrm>
        <a:graphic>
          <a:graphicData uri="http://schemas.openxmlformats.org/presentationml/2006/ole">
            <p:oleObj spid="_x0000_s6146" name="Visio" r:id="rId3" imgW="7694190" imgH="3368346" progId="Visio.Drawing.11">
              <p:link updateAutomatic="1"/>
            </p:oleObj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596" y="4500570"/>
            <a:ext cx="8286750" cy="221455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Responder stores per-client state only after it has received valid cookie:</a:t>
            </a:r>
          </a:p>
          <a:p>
            <a:pPr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COOKIE = hash(Kr</a:t>
            </a:r>
            <a:r>
              <a:rPr lang="en-GB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, initiator and responder IP addresses)</a:t>
            </a:r>
          </a:p>
          <a:p>
            <a:pPr>
              <a:buNone/>
            </a:pPr>
            <a:r>
              <a:rPr lang="en-GB" dirty="0" smtClean="0"/>
              <a:t>	where Kr is a periodically changing key known only by responder	</a:t>
            </a:r>
          </a:p>
          <a:p>
            <a:pPr>
              <a:buNone/>
            </a:pPr>
            <a:r>
              <a:rPr lang="en-GB" dirty="0" smtClean="0"/>
              <a:t>	→ initiator cannot spoof its IP address</a:t>
            </a:r>
          </a:p>
          <a:p>
            <a:r>
              <a:rPr lang="en-GB" dirty="0" smtClean="0"/>
              <a:t>No state-management problems caused by spoofed initial messages</a:t>
            </a:r>
          </a:p>
          <a:p>
            <a:pPr>
              <a:buNone/>
            </a:pPr>
            <a:r>
              <a:rPr lang="en-GB" dirty="0" smtClean="0"/>
              <a:t>	(Note: memory size is not the issue)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38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SYN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3643314"/>
            <a:ext cx="8286750" cy="29289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Random initial sequence numbers </a:t>
            </a:r>
            <a:r>
              <a:rPr lang="en-US" dirty="0" smtClean="0"/>
              <a:t>in TCP protect against IP spoofing: client must receive </a:t>
            </a:r>
            <a:r>
              <a:rPr lang="en-US" dirty="0" err="1" smtClean="0"/>
              <a:t>msg</a:t>
            </a:r>
            <a:r>
              <a:rPr lang="en-US" dirty="0" smtClean="0"/>
              <a:t> 2 to send a valid </a:t>
            </a:r>
            <a:r>
              <a:rPr lang="en-US" dirty="0" err="1" smtClean="0"/>
              <a:t>msg</a:t>
            </a:r>
            <a:r>
              <a:rPr lang="en-US" dirty="0" smtClean="0"/>
              <a:t> 3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SYN cookie</a:t>
            </a:r>
            <a:r>
              <a:rPr lang="en-US" dirty="0" smtClean="0"/>
              <a:t>: stateless implementation of the handshake;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y = hash(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server</a:t>
            </a:r>
            <a:r>
              <a:rPr lang="en-US" dirty="0" smtClean="0">
                <a:solidFill>
                  <a:srgbClr val="FF0000"/>
                </a:solidFill>
              </a:rPr>
              <a:t>, client </a:t>
            </a:r>
            <a:r>
              <a:rPr lang="en-US" dirty="0" err="1" smtClean="0">
                <a:solidFill>
                  <a:srgbClr val="FF0000"/>
                </a:solidFill>
              </a:rPr>
              <a:t>addr</a:t>
            </a:r>
            <a:r>
              <a:rPr lang="en-US" dirty="0" smtClean="0">
                <a:solidFill>
                  <a:srgbClr val="FF0000"/>
                </a:solidFill>
              </a:rPr>
              <a:t>, port, server </a:t>
            </a:r>
            <a:r>
              <a:rPr lang="en-US" dirty="0" err="1" smtClean="0">
                <a:solidFill>
                  <a:srgbClr val="FF0000"/>
                </a:solidFill>
              </a:rPr>
              <a:t>addr</a:t>
            </a:r>
            <a:r>
              <a:rPr lang="en-US" dirty="0" smtClean="0">
                <a:solidFill>
                  <a:srgbClr val="FF0000"/>
                </a:solidFill>
              </a:rPr>
              <a:t>, port)</a:t>
            </a:r>
          </a:p>
          <a:p>
            <a:pPr>
              <a:buNone/>
            </a:pPr>
            <a:r>
              <a:rPr lang="en-US" dirty="0" smtClean="0"/>
              <a:t>	where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server</a:t>
            </a:r>
            <a:r>
              <a:rPr lang="en-US" dirty="0" smtClean="0"/>
              <a:t> is a key known only to the server.</a:t>
            </a:r>
          </a:p>
          <a:p>
            <a:r>
              <a:rPr lang="en-US" dirty="0" smtClean="0"/>
              <a:t>Server does not store any state before receiving and verifying the cookie value in </a:t>
            </a:r>
            <a:r>
              <a:rPr lang="en-US" dirty="0" err="1" smtClean="0"/>
              <a:t>msg</a:t>
            </a:r>
            <a:r>
              <a:rPr lang="en-US" dirty="0" smtClean="0"/>
              <a:t> 2</a:t>
            </a:r>
          </a:p>
          <a:p>
            <a:r>
              <a:rPr lang="en-US" dirty="0" smtClean="0"/>
              <a:t>Sending the cookie as the initial sequence number; in new protocols, a separate field would be used for the cookie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274763" y="1071563"/>
          <a:ext cx="6554787" cy="2368550"/>
        </p:xfrm>
        <a:graphic>
          <a:graphicData uri="http://schemas.openxmlformats.org/presentationml/2006/ole">
            <p:oleObj spid="_x0000_s7170" name="Visio" r:id="rId3" imgW="7110450" imgH="2567976" progId="Visio.Drawing.11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39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puzzle (HIP)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8596" y="4857760"/>
            <a:ext cx="8286750" cy="15001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Client “pays” for server resources by solving a puzzle first</a:t>
            </a:r>
          </a:p>
          <a:p>
            <a:r>
              <a:rPr lang="en-US" dirty="0" smtClean="0"/>
              <a:t>Puzzle is brute-force reversal of a K-bit cryptographic hash; puzzle difficulty K can be adjusted according to server load</a:t>
            </a:r>
          </a:p>
          <a:p>
            <a:r>
              <a:rPr lang="en-US" dirty="0" smtClean="0"/>
              <a:t>Server does not do public-key operations before verifying the solution</a:t>
            </a:r>
          </a:p>
          <a:p>
            <a:r>
              <a:rPr lang="en-US" dirty="0" smtClean="0"/>
              <a:t>Server can also be stateless; puzzle created like stateless cookies</a:t>
            </a:r>
          </a:p>
          <a:p>
            <a:endParaRPr lang="en-U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28638" y="1241425"/>
          <a:ext cx="8013700" cy="3336925"/>
        </p:xfrm>
        <a:graphic>
          <a:graphicData uri="http://schemas.openxmlformats.org/presentationml/2006/ole">
            <p:oleObj spid="_x0000_s8194" name="Visio" r:id="rId3" imgW="8779860" imgH="3657061" progId="Visio.Drawing.11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0C09-9F8B-4252-80A9-B21D51BE72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Denial of service (DoS)</a:t>
            </a:r>
            <a:endParaRPr lang="en-GB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Goal of denial-of-service (DoS) attacks is to prevent authorized users from accessing a resource, or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reduce the quality of service </a:t>
            </a:r>
            <a:r>
              <a:rPr lang="en-US" dirty="0" smtClean="0"/>
              <a:t>(QoS) that authorized users receive</a:t>
            </a:r>
          </a:p>
          <a:p>
            <a:r>
              <a:rPr lang="en-US" dirty="0" smtClean="0"/>
              <a:t>Several kinds of DoS attacks:</a:t>
            </a:r>
          </a:p>
          <a:p>
            <a:pPr lvl="1"/>
            <a:r>
              <a:rPr lang="en-US" dirty="0" smtClean="0"/>
              <a:t>Destroy the resource</a:t>
            </a:r>
          </a:p>
          <a:p>
            <a:pPr lvl="1"/>
            <a:r>
              <a:rPr lang="en-US" dirty="0" smtClean="0"/>
              <a:t>Disable the resource with misconfiguration or by inducing an invalid state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Exhaust the resource or reduce its capacity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40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old clients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One way to cope with overload: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give priority to old clients and connections, reject new ones</a:t>
            </a:r>
          </a:p>
          <a:p>
            <a:r>
              <a:rPr lang="en-US" dirty="0" smtClean="0"/>
              <a:t>Filtering examples:</a:t>
            </a:r>
          </a:p>
          <a:p>
            <a:pPr lvl="1"/>
            <a:r>
              <a:rPr lang="en-US" dirty="0" smtClean="0"/>
              <a:t>Remember client IP addresses that have completed sessions previously, completed handshake, or authenticated successfully</a:t>
            </a:r>
          </a:p>
          <a:p>
            <a:pPr lvl="1"/>
            <a:r>
              <a:rPr lang="en-US" dirty="0" smtClean="0"/>
              <a:t>Prioritize TCP connections from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address prefixes</a:t>
            </a:r>
            <a:r>
              <a:rPr lang="en-US" dirty="0" smtClean="0"/>
              <a:t> that have had many clients over long time </a:t>
            </a:r>
            <a:br>
              <a:rPr lang="en-US" dirty="0" smtClean="0"/>
            </a:br>
            <a:r>
              <a:rPr lang="en-US" dirty="0" smtClean="0"/>
              <a:t>(bots are scattered all over the IP address space) </a:t>
            </a:r>
          </a:p>
          <a:p>
            <a:r>
              <a:rPr lang="en-US" dirty="0" smtClean="0"/>
              <a:t>Protocol design:</a:t>
            </a:r>
          </a:p>
          <a:p>
            <a:pPr lvl="1"/>
            <a:r>
              <a:rPr lang="en-US" dirty="0" smtClean="0"/>
              <a:t>Give previous clients a credential (e.g. key) that can be used for reconnecting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41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authentication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authenticate packets and allow only authorized ones</a:t>
            </a:r>
          </a:p>
          <a:p>
            <a:pPr lvl="1"/>
            <a:r>
              <a:rPr lang="en-US" dirty="0" smtClean="0"/>
              <a:t>IPsec ESP</a:t>
            </a:r>
          </a:p>
          <a:p>
            <a:pPr lvl="1"/>
            <a:r>
              <a:rPr lang="en-US" dirty="0" smtClean="0"/>
              <a:t>Filter at firewall or end host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Requires a system for authorizing clients</a:t>
            </a:r>
          </a:p>
          <a:p>
            <a:pPr lvl="1"/>
            <a:r>
              <a:rPr lang="en-US" dirty="0" smtClean="0"/>
              <a:t>First packet of the authentication protocol becomes the weak point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Difficult to use authentication to prevent DoS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example:</a:t>
            </a:r>
            <a:br>
              <a:rPr lang="en-US" dirty="0" smtClean="0"/>
            </a:br>
            <a:r>
              <a:rPr lang="en-US" dirty="0" smtClean="0"/>
              <a:t>Automated traffic filtering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43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Scenario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Number of normal users dwarfed by the attacker bot count</a:t>
            </a:r>
          </a:p>
          <a:p>
            <a:pPr lvl="1"/>
            <a:r>
              <a:rPr lang="fi-FI" dirty="0" smtClean="0"/>
              <a:t>x10 ... x1000000</a:t>
            </a:r>
          </a:p>
          <a:p>
            <a:r>
              <a:rPr lang="fi-FI" dirty="0" smtClean="0"/>
              <a:t>Attacker is a geographically distributed botnet </a:t>
            </a:r>
          </a:p>
          <a:p>
            <a:pPr lvl="1"/>
            <a:r>
              <a:rPr lang="fi-FI" dirty="0" smtClean="0"/>
              <a:t>Difficult to differentiate manually from normal users based on traffic rates or geolocation</a:t>
            </a:r>
          </a:p>
          <a:p>
            <a:r>
              <a:rPr lang="fi-FI" dirty="0" smtClean="0"/>
              <a:t>Attacker sends valid requests to the server, aiming to overload the server capacity</a:t>
            </a:r>
          </a:p>
          <a:p>
            <a:pPr lvl="1"/>
            <a:r>
              <a:rPr lang="fi-FI" dirty="0" smtClean="0"/>
              <a:t>CPU, memory, database, uplink bandwidth</a:t>
            </a:r>
          </a:p>
          <a:p>
            <a:endParaRPr lang="fi-FI" dirty="0" smtClean="0"/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44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What to do we have?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Normal traffic features</a:t>
            </a:r>
          </a:p>
          <a:p>
            <a:pPr lvl="1"/>
            <a:r>
              <a:rPr lang="fi-FI" dirty="0" smtClean="0"/>
              <a:t>Source IP, Destination IP, TTL ...</a:t>
            </a:r>
          </a:p>
          <a:p>
            <a:pPr lvl="1"/>
            <a:r>
              <a:rPr lang="fi-FI" dirty="0" smtClean="0"/>
              <a:t>Requested resource</a:t>
            </a:r>
          </a:p>
          <a:p>
            <a:pPr lvl="1"/>
            <a:r>
              <a:rPr lang="fi-FI" dirty="0" smtClean="0"/>
              <a:t>Request frequency</a:t>
            </a:r>
          </a:p>
          <a:p>
            <a:pPr lvl="1"/>
            <a:r>
              <a:rPr lang="fi-FI" dirty="0" smtClean="0"/>
              <a:t>Request consistency</a:t>
            </a:r>
          </a:p>
          <a:p>
            <a:r>
              <a:rPr lang="fi-FI" dirty="0" smtClean="0"/>
              <a:t>Attack </a:t>
            </a:r>
            <a:r>
              <a:rPr lang="fi-FI" dirty="0" smtClean="0">
                <a:sym typeface="Wingdings" pitchFamily="2" charset="2"/>
              </a:rPr>
              <a:t> Normal dissimilarities</a:t>
            </a:r>
          </a:p>
          <a:p>
            <a:pPr lvl="1"/>
            <a:r>
              <a:rPr lang="fi-FI" dirty="0" smtClean="0">
                <a:sym typeface="Wingdings" pitchFamily="2" charset="2"/>
              </a:rPr>
              <a:t>Source hierarchy</a:t>
            </a:r>
          </a:p>
          <a:p>
            <a:pPr lvl="1"/>
            <a:r>
              <a:rPr lang="fi-FI" dirty="0" smtClean="0">
                <a:sym typeface="Wingdings" pitchFamily="2" charset="2"/>
              </a:rPr>
              <a:t>Accessed resource</a:t>
            </a:r>
          </a:p>
          <a:p>
            <a:pPr lvl="1"/>
            <a:r>
              <a:rPr lang="fi-FI" dirty="0" smtClean="0">
                <a:sym typeface="Wingdings" pitchFamily="2" charset="2"/>
              </a:rPr>
              <a:t>etc?</a:t>
            </a:r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45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Learning and filtering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Create a model of the normal traffic</a:t>
            </a:r>
          </a:p>
          <a:p>
            <a:r>
              <a:rPr lang="fi-FI" dirty="0" smtClean="0"/>
              <a:t>Detect attack</a:t>
            </a:r>
          </a:p>
          <a:p>
            <a:r>
              <a:rPr lang="fi-FI" dirty="0" smtClean="0"/>
              <a:t>Start filtering requests</a:t>
            </a:r>
          </a:p>
          <a:p>
            <a:r>
              <a:rPr lang="fi-FI" dirty="0" smtClean="0"/>
              <a:t>Revert to normal operations once the attack has subsized</a:t>
            </a:r>
          </a:p>
          <a:p>
            <a:endParaRPr lang="fi-FI" dirty="0" smtClean="0"/>
          </a:p>
          <a:p>
            <a:r>
              <a:rPr lang="fi-FI" dirty="0" smtClean="0"/>
              <a:t>Results: &gt;50% of legitimate traffic served (in simulations)</a:t>
            </a:r>
          </a:p>
          <a:p>
            <a:endParaRPr lang="fi-FI" dirty="0" smtClean="0"/>
          </a:p>
          <a:p>
            <a:r>
              <a:rPr lang="fi-FI" dirty="0" smtClean="0"/>
              <a:t>DDoS vs. Flash crowd?</a:t>
            </a: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46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Hierarchical cluster model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2400" y="1103326"/>
            <a:ext cx="7988400" cy="2325674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Normal traffic model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hierarchical clusters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request or packets based on features, mainly source IP address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Provably optimal filtering strategy: 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priority = ratio of normal and current traffic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cluster </a:t>
            </a:r>
          </a:p>
          <a:p>
            <a:pPr marL="868680" marR="0" lvl="1" indent="-28346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attack, serve requests in clusters with highest priority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47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Simulations</a:t>
            </a:r>
            <a:endParaRPr lang="fi-FI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68" y="2564904"/>
            <a:ext cx="8490856" cy="334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72400" y="1268760"/>
            <a:ext cx="7988400" cy="1904034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>
                <a:solidFill>
                  <a:prstClr val="black"/>
                </a:solidFill>
              </a:rPr>
              <a:t>Variable server normal load, attack traffic exceeds normal traffic by a factor of 10e6.</a:t>
            </a:r>
          </a:p>
          <a:p>
            <a:endParaRPr lang="en-US" noProof="0" dirty="0" smtClean="0">
              <a:solidFill>
                <a:prstClr val="black"/>
              </a:solidFill>
            </a:endParaRPr>
          </a:p>
          <a:p>
            <a:endParaRPr lang="en-US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48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Implementation tests</a:t>
            </a:r>
            <a:endParaRPr lang="fi-FI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523" y="2976240"/>
            <a:ext cx="4111965" cy="31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82" y="2913008"/>
            <a:ext cx="4156364" cy="32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52080" y="1268760"/>
            <a:ext cx="7988400" cy="14198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noProof="0" dirty="0" smtClean="0"/>
              <a:t>Attack scenario: server runs normally at 50 % capacity; </a:t>
            </a:r>
            <a:br>
              <a:rPr lang="en-US" sz="2000" noProof="0" dirty="0" smtClean="0"/>
            </a:br>
            <a:r>
              <a:rPr lang="en-US" sz="2000" noProof="0" dirty="0" smtClean="0"/>
              <a:t>DoS attack exceeds 10 times  the server capacity</a:t>
            </a:r>
            <a:br>
              <a:rPr lang="en-US" sz="2000" noProof="0" dirty="0" smtClean="0"/>
            </a:br>
            <a:r>
              <a:rPr lang="en-US" sz="2000" noProof="0" dirty="0" smtClean="0">
                <a:sym typeface="Wingdings" pitchFamily="2" charset="2"/>
              </a:rPr>
              <a:t></a:t>
            </a:r>
            <a:r>
              <a:rPr lang="en-US" sz="2000" noProof="0" dirty="0" smtClean="0"/>
              <a:t> ~10% of honest requests served</a:t>
            </a:r>
          </a:p>
          <a:p>
            <a:r>
              <a:rPr lang="en-US" sz="2000" noProof="0" dirty="0" smtClean="0"/>
              <a:t>Filtering deployed </a:t>
            </a:r>
            <a:r>
              <a:rPr lang="en-US" sz="2000" noProof="0" dirty="0" smtClean="0">
                <a:sym typeface="Wingdings" pitchFamily="2" charset="2"/>
              </a:rPr>
              <a:t> 40..100 % of honest request served</a:t>
            </a:r>
            <a:endParaRPr lang="en-US" sz="2000" noProof="0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4338646" y="4506367"/>
            <a:ext cx="498762" cy="31442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/>
          <p:cNvSpPr txBox="1"/>
          <p:nvPr/>
        </p:nvSpPr>
        <p:spPr>
          <a:xfrm>
            <a:off x="1621894" y="2680578"/>
            <a:ext cx="151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unprotected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708920"/>
            <a:ext cx="151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protected</a:t>
            </a:r>
            <a:endParaRPr lang="fi-F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49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DDoSattacks</a:t>
            </a:r>
            <a:r>
              <a:rPr lang="en-US" dirty="0" smtClean="0"/>
              <a:t> </a:t>
            </a:r>
            <a:r>
              <a:rPr lang="en-US" dirty="0" smtClean="0"/>
              <a:t>and defense mechanisms: classification and </a:t>
            </a:r>
            <a:r>
              <a:rPr lang="en-US" dirty="0" smtClean="0"/>
              <a:t>state-of-the-art, </a:t>
            </a:r>
            <a:r>
              <a:rPr lang="en-US" dirty="0" err="1" smtClean="0"/>
              <a:t>Douligeris</a:t>
            </a:r>
            <a:r>
              <a:rPr lang="en-US" dirty="0" smtClean="0"/>
              <a:t> C. and </a:t>
            </a:r>
            <a:r>
              <a:rPr lang="en-US" dirty="0" err="1" smtClean="0"/>
              <a:t>Mitrokotsa</a:t>
            </a:r>
            <a:r>
              <a:rPr lang="en-US" dirty="0" smtClean="0"/>
              <a:t> A.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www.sciencedirect.com/science/article/pii/S1389128603004250</a:t>
            </a:r>
            <a:endParaRPr lang="en-US" dirty="0" smtClean="0"/>
          </a:p>
          <a:p>
            <a:r>
              <a:rPr lang="en-US" dirty="0" err="1" smtClean="0"/>
              <a:t>Prolexic</a:t>
            </a:r>
            <a:r>
              <a:rPr lang="en-US" dirty="0" smtClean="0"/>
              <a:t> Q2 2012 DDoS Attack Report (requires registration)</a:t>
            </a:r>
          </a:p>
          <a:p>
            <a:pPr lvl="1"/>
            <a:r>
              <a:rPr lang="en-US" dirty="0" smtClean="0">
                <a:hlinkClick r:id="rId3"/>
              </a:rPr>
              <a:t>http://ww.prolexic.com/attack-report</a:t>
            </a:r>
            <a:endParaRPr lang="en-US" dirty="0" smtClean="0"/>
          </a:p>
          <a:p>
            <a:r>
              <a:rPr lang="en-US" dirty="0" smtClean="0"/>
              <a:t>DDoS and other anomalous web traffic behavior in selected countries, Banks K.B. et al</a:t>
            </a:r>
          </a:p>
          <a:p>
            <a:pPr lvl="1"/>
            <a:r>
              <a:rPr lang="en-US" dirty="0" smtClean="0">
                <a:hlinkClick r:id="rId4"/>
              </a:rPr>
              <a:t>http://ieeexplore.ieee.org/xpls/abs_all.jsp?arnumber=6197004&amp;tag=1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92445-931E-415C-9874-BC0ECEDE1F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 destruction or disabling</a:t>
            </a: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</a:p>
          <a:p>
            <a:pPr lvl="1"/>
            <a:r>
              <a:rPr lang="en-GB" dirty="0" smtClean="0"/>
              <a:t>Cutting cables, bombing telephone exchanges</a:t>
            </a:r>
            <a:endParaRPr lang="en-US" dirty="0" smtClean="0"/>
          </a:p>
          <a:p>
            <a:pPr lvl="1"/>
            <a:r>
              <a:rPr lang="en-US" dirty="0" smtClean="0"/>
              <a:t>Formatting the hard disk </a:t>
            </a:r>
          </a:p>
          <a:p>
            <a:pPr lvl="1"/>
            <a:r>
              <a:rPr lang="en-US" dirty="0" smtClean="0"/>
              <a:t>Crashing a gateway router </a:t>
            </a:r>
          </a:p>
          <a:p>
            <a:r>
              <a:rPr lang="en-US" dirty="0" smtClean="0"/>
              <a:t>These attacks often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exploit a software bug</a:t>
            </a:r>
            <a:r>
              <a:rPr lang="en-US" dirty="0" smtClean="0"/>
              <a:t>, e.g. </a:t>
            </a:r>
          </a:p>
          <a:p>
            <a:pPr lvl="1"/>
            <a:r>
              <a:rPr lang="en-US" dirty="0" smtClean="0"/>
              <a:t>Unchecked buffer overflows</a:t>
            </a:r>
          </a:p>
          <a:p>
            <a:pPr lvl="1"/>
            <a:r>
              <a:rPr lang="en-US" dirty="0" smtClean="0"/>
              <a:t>Teardrop attack: overlapping large IP fragments caused Windows and Linux crashes</a:t>
            </a:r>
          </a:p>
          <a:p>
            <a:r>
              <a:rPr lang="en-US" dirty="0" smtClean="0"/>
              <a:t>Can be prevented by proper design and implementation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25E45-7773-45D1-8852-E40E5856F0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exhaustion attacks</a:t>
            </a:r>
            <a:endParaRPr lang="en-US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Attacker overloads a system to exhaust its capacity </a:t>
            </a:r>
            <a:br>
              <a:rPr lang="en-US" dirty="0" smtClean="0"/>
            </a:br>
            <a:r>
              <a:rPr lang="en-US" dirty="0" smtClean="0"/>
              <a:t>→ never possible to prevent completely in an open network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Flooding a web server with requests</a:t>
            </a:r>
          </a:p>
          <a:p>
            <a:pPr lvl="1"/>
            <a:r>
              <a:rPr lang="en-US" dirty="0" smtClean="0"/>
              <a:t>Filling the mailbox with spam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It is difficult to tell the difference between attack and legitimate overload </a:t>
            </a:r>
            <a:r>
              <a:rPr lang="en-US" dirty="0" smtClean="0"/>
              <a:t>(e.g. </a:t>
            </a:r>
            <a:r>
              <a:rPr lang="en-US" dirty="0" err="1" smtClean="0"/>
              <a:t>Slashdotting</a:t>
            </a:r>
            <a:r>
              <a:rPr lang="en-US" dirty="0" smtClean="0"/>
              <a:t>, flash crowds)</a:t>
            </a:r>
          </a:p>
          <a:p>
            <a:pPr lvl="1"/>
            <a:r>
              <a:rPr lang="en-US" dirty="0" smtClean="0"/>
              <a:t>For highly scalable services, need to try to detect attacks</a:t>
            </a:r>
            <a:endParaRPr lang="en-GB" dirty="0" smtClean="0"/>
          </a:p>
          <a:p>
            <a:r>
              <a:rPr lang="en-US" dirty="0" smtClean="0"/>
              <a:t>Some resource in the system under attack becomes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bottleneck</a:t>
            </a:r>
            <a:r>
              <a:rPr lang="en-US" dirty="0" smtClean="0"/>
              <a:t> i.e. runs out first → Attacks can exploit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limited bottleneck resource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SYN flooding and fixed-size kernel tables</a:t>
            </a:r>
          </a:p>
          <a:p>
            <a:pPr lvl="1"/>
            <a:r>
              <a:rPr lang="en-US" dirty="0" smtClean="0"/>
              <a:t>Public-key cryptography on slow processors</a:t>
            </a:r>
          </a:p>
          <a:p>
            <a:pPr lvl="1"/>
            <a:r>
              <a:rPr lang="en-US" dirty="0" smtClean="0"/>
              <a:t>Apache “range” header request bug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Packet-flooding attacks on the Internet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E29E33-B620-47F9-BB04-8846C2A5AF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EE775-75F2-486B-AFBF-17D7D2B46D5E}" type="slidenum">
              <a:rPr lang="en-US"/>
              <a:pPr/>
              <a:t>8</a:t>
            </a:fld>
            <a:endParaRPr lang="en-US"/>
          </a:p>
        </p:txBody>
      </p:sp>
      <p:sp>
        <p:nvSpPr>
          <p:cNvPr id="593931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characteristics</a:t>
            </a:r>
            <a:endParaRPr lang="en-US" dirty="0"/>
          </a:p>
        </p:txBody>
      </p:sp>
      <p:sp>
        <p:nvSpPr>
          <p:cNvPr id="593932" name="Rectangle 12"/>
          <p:cNvSpPr>
            <a:spLocks noGrp="1" noChangeArrowheads="1"/>
          </p:cNvSpPr>
          <p:nvPr>
            <p:ph sz="quarter" idx="13"/>
          </p:nvPr>
        </p:nvSpPr>
        <p:spPr>
          <a:xfrm>
            <a:off x="428596" y="4286256"/>
            <a:ext cx="8286750" cy="2214578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Q: </a:t>
            </a:r>
            <a:r>
              <a:rPr lang="fi-FI" dirty="0" err="1" smtClean="0"/>
              <a:t>Why</a:t>
            </a:r>
            <a:r>
              <a:rPr lang="fi-FI" dirty="0" smtClean="0"/>
              <a:t> is the Internet </a:t>
            </a:r>
            <a:r>
              <a:rPr lang="fi-FI" dirty="0" err="1" smtClean="0"/>
              <a:t>vulnerable</a:t>
            </a:r>
            <a:r>
              <a:rPr lang="fi-FI" dirty="0" smtClean="0"/>
              <a:t> to DoS?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en-US" dirty="0" smtClean="0"/>
              <a:t> network: anyone can join, no central control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End to end connectivity</a:t>
            </a:r>
            <a:r>
              <a:rPr lang="en-US" dirty="0" smtClean="0"/>
              <a:t>: anyone can send packets to anyone</a:t>
            </a:r>
          </a:p>
          <a:p>
            <a:pPr lvl="1"/>
            <a:r>
              <a:rPr lang="en-US" dirty="0" smtClean="0"/>
              <a:t>No global authentication or accountability</a:t>
            </a:r>
          </a:p>
          <a:p>
            <a:pPr lvl="1"/>
            <a:r>
              <a:rPr lang="en-US" dirty="0" smtClean="0"/>
              <a:t>Flat-rate charging (mostly)</a:t>
            </a:r>
          </a:p>
          <a:p>
            <a:pPr lvl="1"/>
            <a:r>
              <a:rPr lang="en-US" dirty="0" smtClean="0"/>
              <a:t>Unreliable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best-effort </a:t>
            </a:r>
            <a:r>
              <a:rPr lang="en-US" dirty="0" smtClean="0"/>
              <a:t>routing; congestion causes packet loss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Q: Could these be changed?</a:t>
            </a:r>
          </a:p>
          <a:p>
            <a:endParaRPr lang="en-US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277938" y="1292225"/>
          <a:ext cx="6507162" cy="2701925"/>
        </p:xfrm>
        <a:graphic>
          <a:graphicData uri="http://schemas.openxmlformats.org/presentationml/2006/ole">
            <p:oleObj spid="_x0000_s1026" name="Visio" r:id="rId4" imgW="5333310" imgH="2213484" progId="Visio.Drawing.11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9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Packet-flooding attack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Ping flooding</a:t>
            </a:r>
            <a:r>
              <a:rPr lang="en-US" dirty="0" smtClean="0"/>
              <a:t>: attacker sends a flood of ping packets (ICMP echo request) to the target</a:t>
            </a:r>
          </a:p>
          <a:p>
            <a:pPr lvl="1"/>
            <a:r>
              <a:rPr lang="en-US" dirty="0" smtClean="0"/>
              <a:t>Unix command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ping -f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can be used to send the packets</a:t>
            </a:r>
          </a:p>
          <a:p>
            <a:r>
              <a:rPr lang="en-US" dirty="0" smtClean="0"/>
              <a:t>Any IP packets can be used similarly for flooding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Packets can be sent with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spoofed source IP address</a:t>
            </a:r>
          </a:p>
          <a:p>
            <a:r>
              <a:rPr lang="en-US" dirty="0" smtClean="0"/>
              <a:t>Q: Where is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bottleneck resource </a:t>
            </a:r>
            <a:r>
              <a:rPr lang="en-US" dirty="0" smtClean="0"/>
              <a:t>that fails first?</a:t>
            </a:r>
          </a:p>
          <a:p>
            <a:pPr>
              <a:buNone/>
            </a:pPr>
            <a:r>
              <a:rPr lang="en-US" dirty="0" smtClean="0"/>
              <a:t>	Typically, packet-flooding exhausts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ISP link bandwidth</a:t>
            </a:r>
            <a:r>
              <a:rPr lang="en-US" dirty="0" smtClean="0"/>
              <a:t>, in which case the router before the congested link will drop packets</a:t>
            </a:r>
          </a:p>
          <a:p>
            <a:pPr lvl="1"/>
            <a:r>
              <a:rPr lang="en-US" dirty="0" smtClean="0"/>
              <a:t>Other potential bottlenecks: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processing capacity of the gateway router, processing capacity of the IP stack at the target host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">
  <a:themeElements>
    <a:clrScheme name="Tuomas's color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EB88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9453</TotalTime>
  <Words>2207</Words>
  <Application>Microsoft Office PowerPoint</Application>
  <PresentationFormat>On-screen Show (4:3)</PresentationFormat>
  <Paragraphs>368</Paragraphs>
  <Slides>49</Slides>
  <Notes>7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Lecture</vt:lpstr>
      <vt:lpstr>C:\Users\taura\Documents\Opetus\T-110.5240 Network security\T-110.5240 Network security 2010\DoS.vsd\Drawing\~Internet</vt:lpstr>
      <vt:lpstr>C:\Users\taura\Documents\Opetus\Network security - LATEST\DoS.vsd\Drawing\~Smurf</vt:lpstr>
      <vt:lpstr>C:\Users\taura\Documents\Opetus\Network security - LATEST\DoS.vsd\Drawing\~Reflection</vt:lpstr>
      <vt:lpstr>C:\Users\taura\Documents\Opetus\Network security - LATEST\DoS.vsd\Drawing\~Impact</vt:lpstr>
      <vt:lpstr>C:\Users\taura\Documents\Opetus\Network security - LATEST\DoS.vsd\Drawing\~Botnet</vt:lpstr>
      <vt:lpstr>C:\Users\taura\Documents\Opetus\Network security - LATEST\DoS.vsd\Drawing\~IKEv2-Cookie</vt:lpstr>
      <vt:lpstr>C:\Users\taura\Documents\Opetus\Network security - LATEST\DoS.vsd\Drawing\~SYN-Cookie</vt:lpstr>
      <vt:lpstr>C:\Users\taura\Documents\Opetus\Network security - LATEST\DoS.vsd\Drawing\~HIP-Puzzle</vt:lpstr>
      <vt:lpstr>Network Security:  Denial of Service (DoS)</vt:lpstr>
      <vt:lpstr>Outline</vt:lpstr>
      <vt:lpstr>DoS principles</vt:lpstr>
      <vt:lpstr>Denial of service (DoS)</vt:lpstr>
      <vt:lpstr>Resource destruction or disabling</vt:lpstr>
      <vt:lpstr>Resource exhaustion attacks</vt:lpstr>
      <vt:lpstr>Packet-flooding attacks on the Internet</vt:lpstr>
      <vt:lpstr>Internet characteristics</vt:lpstr>
      <vt:lpstr>Packet-flooding attack</vt:lpstr>
      <vt:lpstr>Traffic amplification</vt:lpstr>
      <vt:lpstr>Traffic amplification</vt:lpstr>
      <vt:lpstr>Traffic reflection</vt:lpstr>
      <vt:lpstr>Attack impact</vt:lpstr>
      <vt:lpstr>Attack impact</vt:lpstr>
      <vt:lpstr>Distributed denial of service (DDoS)</vt:lpstr>
      <vt:lpstr>Botnet and DDoS</vt:lpstr>
      <vt:lpstr>Botnets</vt:lpstr>
      <vt:lpstr>Spambot infections</vt:lpstr>
      <vt:lpstr>Different botnets</vt:lpstr>
      <vt:lpstr>Not the whole picture...</vt:lpstr>
      <vt:lpstr>Botnets in news</vt:lpstr>
      <vt:lpstr>Filtering defenses</vt:lpstr>
      <vt:lpstr>Filtering DoS attacks</vt:lpstr>
      <vt:lpstr>Flooding detection and response</vt:lpstr>
      <vt:lpstr>Preventing source spoofing</vt:lpstr>
      <vt:lpstr>Other defenses</vt:lpstr>
      <vt:lpstr>Most effective attack strategies</vt:lpstr>
      <vt:lpstr>SYN flooding</vt:lpstr>
      <vt:lpstr>DNS flooding</vt:lpstr>
      <vt:lpstr>In practise</vt:lpstr>
      <vt:lpstr>Infrastructural defenses</vt:lpstr>
      <vt:lpstr>Over-provisioning</vt:lpstr>
      <vt:lpstr>QoS routing</vt:lpstr>
      <vt:lpstr>Some research proposals</vt:lpstr>
      <vt:lpstr>DoS-resistant protocol design</vt:lpstr>
      <vt:lpstr>Protocol design goals</vt:lpstr>
      <vt:lpstr>Stateless handshake (IKEv2)</vt:lpstr>
      <vt:lpstr>TCP SYN Cookies</vt:lpstr>
      <vt:lpstr>Client puzzle (HIP)</vt:lpstr>
      <vt:lpstr>Prioritizing old clients</vt:lpstr>
      <vt:lpstr>Cryptographic authentication</vt:lpstr>
      <vt:lpstr>Research example: Automated traffic filtering</vt:lpstr>
      <vt:lpstr>Scenario</vt:lpstr>
      <vt:lpstr>What to do we have?</vt:lpstr>
      <vt:lpstr>Learning and filtering</vt:lpstr>
      <vt:lpstr>Hierarchical cluster model</vt:lpstr>
      <vt:lpstr>Simulations</vt:lpstr>
      <vt:lpstr>Implementation tests</vt:lpstr>
      <vt:lpstr>Further reading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</dc:title>
  <dc:creator>Tuomas Aura</dc:creator>
  <cp:lastModifiedBy>Aapo Kalliola</cp:lastModifiedBy>
  <cp:revision>757</cp:revision>
  <dcterms:created xsi:type="dcterms:W3CDTF">2007-12-04T14:58:20Z</dcterms:created>
  <dcterms:modified xsi:type="dcterms:W3CDTF">2012-11-22T14:31:20Z</dcterms:modified>
</cp:coreProperties>
</file>